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>
  <p:sldMasterIdLst>
    <p:sldMasterId id="2147483648" r:id="rId1"/>
  </p:sldMasterIdLst>
  <p:notesMasterIdLst>
    <p:notesMasterId r:id="rId4"/>
  </p:notesMasterIdLst>
  <p:sldIdLst>
    <p:sldId id="476" r:id="rId3"/>
    <p:sldId id="870" r:id="rId5"/>
    <p:sldId id="825" r:id="rId6"/>
    <p:sldId id="871" r:id="rId7"/>
    <p:sldId id="886" r:id="rId8"/>
    <p:sldId id="872" r:id="rId9"/>
    <p:sldId id="887" r:id="rId10"/>
    <p:sldId id="873" r:id="rId11"/>
    <p:sldId id="898" r:id="rId12"/>
    <p:sldId id="899" r:id="rId13"/>
    <p:sldId id="874" r:id="rId14"/>
    <p:sldId id="875" r:id="rId15"/>
    <p:sldId id="876" r:id="rId16"/>
    <p:sldId id="890" r:id="rId17"/>
    <p:sldId id="900" r:id="rId18"/>
    <p:sldId id="878" r:id="rId19"/>
    <p:sldId id="336" r:id="rId2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730C57A-F9D7-4305-BD9F-9D791A922669}">
          <p14:sldIdLst>
            <p14:sldId id="476"/>
            <p14:sldId id="870"/>
            <p14:sldId id="825"/>
            <p14:sldId id="871"/>
            <p14:sldId id="886"/>
            <p14:sldId id="890"/>
            <p14:sldId id="872"/>
            <p14:sldId id="873"/>
            <p14:sldId id="898"/>
            <p14:sldId id="899"/>
            <p14:sldId id="887"/>
            <p14:sldId id="874"/>
            <p14:sldId id="875"/>
            <p14:sldId id="900"/>
            <p14:sldId id="876"/>
            <p14:sldId id="878"/>
          </p14:sldIdLst>
        </p14:section>
        <p14:section name="Thanks" id="{ECAD9AF3-4067-44A0-B5E1-314A3848FC2A}">
          <p14:sldIdLst>
            <p14:sldId id="336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/>
  <p:cmAuthor id="4" name="李辉楚吴" initials="李辉楚吴" lastIdx="2" clrIdx="3"/>
  <p:cmAuthor id="5" name="User" initials="U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D8E8"/>
    <a:srgbClr val="082767"/>
    <a:srgbClr val="B7DEE8"/>
    <a:srgbClr val="93CDDD"/>
    <a:srgbClr val="31859C"/>
    <a:srgbClr val="E9F1F5"/>
    <a:srgbClr val="D0E3EA"/>
    <a:srgbClr val="4BACC6"/>
    <a:srgbClr val="E6E6E6"/>
    <a:srgbClr val="8764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6" autoAdjust="0"/>
    <p:restoredTop sz="86095" autoAdjust="0"/>
  </p:normalViewPr>
  <p:slideViewPr>
    <p:cSldViewPr snapToGrid="0">
      <p:cViewPr varScale="1">
        <p:scale>
          <a:sx n="75" d="100"/>
          <a:sy n="75" d="100"/>
        </p:scale>
        <p:origin x="1125" y="45"/>
      </p:cViewPr>
      <p:guideLst>
        <p:guide orient="horz" pos="2183"/>
        <p:guide pos="285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commentAuthors" Target="commentAuthors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BB309-38BA-4AC1-8C9B-664AB27A47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7C1D44-1319-4645-A286-CC4F17F29AD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C1D44-1319-4645-A286-CC4F17F29A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aseline="0" dirty="0"/>
          </a:p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C1D44-1319-4645-A286-CC4F17F29A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/>
          <p:nvPr userDrawn="1"/>
        </p:nvSpPr>
        <p:spPr>
          <a:xfrm>
            <a:off x="858291" y="5596136"/>
            <a:ext cx="8299319" cy="6858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ea typeface="微软雅黑" panose="020B0503020204020204" pitchFamily="34" charset="-122"/>
              <a:cs typeface="Helvetica" panose="020B0604020202020204" pitchFamily="34" charset="0"/>
            </a:endParaRPr>
          </a:p>
        </p:txBody>
      </p:sp>
      <p:sp>
        <p:nvSpPr>
          <p:cNvPr id="5" name="Rectangle 9"/>
          <p:cNvSpPr/>
          <p:nvPr userDrawn="1"/>
        </p:nvSpPr>
        <p:spPr>
          <a:xfrm>
            <a:off x="858291" y="4797152"/>
            <a:ext cx="753253" cy="685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ea typeface="微软雅黑" panose="020B0503020204020204" pitchFamily="34" charset="-122"/>
              <a:cs typeface="Helvetica" panose="020B0604020202020204" pitchFamily="34" charset="0"/>
            </a:endParaRPr>
          </a:p>
        </p:txBody>
      </p:sp>
      <p:sp>
        <p:nvSpPr>
          <p:cNvPr id="6" name="Rectangle 9"/>
          <p:cNvSpPr/>
          <p:nvPr userDrawn="1"/>
        </p:nvSpPr>
        <p:spPr>
          <a:xfrm>
            <a:off x="0" y="5596136"/>
            <a:ext cx="753253" cy="685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ea typeface="微软雅黑" panose="020B0503020204020204" pitchFamily="34" charset="-122"/>
              <a:cs typeface="Helvetica" panose="020B0604020202020204" pitchFamily="34" charset="0"/>
            </a:endParaRPr>
          </a:p>
        </p:txBody>
      </p:sp>
      <p:sp>
        <p:nvSpPr>
          <p:cNvPr id="7" name="Rectangle 9"/>
          <p:cNvSpPr/>
          <p:nvPr userDrawn="1"/>
        </p:nvSpPr>
        <p:spPr>
          <a:xfrm>
            <a:off x="0" y="4797152"/>
            <a:ext cx="753253" cy="685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75000"/>
                </a:schemeClr>
              </a:solidFill>
              <a:latin typeface="Helvetica" panose="020B0604020202020204" pitchFamily="34" charset="0"/>
              <a:ea typeface="微软雅黑" panose="020B0503020204020204" pitchFamily="34" charset="-122"/>
              <a:cs typeface="Helvetica" panose="020B0604020202020204" pitchFamily="34" charset="0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1066800" y="2170387"/>
            <a:ext cx="7051675" cy="1408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ct val="120000"/>
              </a:lnSpc>
              <a:defRPr sz="3600"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9" name="文本占位符 25"/>
          <p:cNvSpPr>
            <a:spLocks noGrp="1"/>
          </p:cNvSpPr>
          <p:nvPr>
            <p:ph type="body" sz="quarter" idx="11" hasCustomPrompt="1"/>
          </p:nvPr>
        </p:nvSpPr>
        <p:spPr>
          <a:xfrm>
            <a:off x="3447230" y="3578772"/>
            <a:ext cx="4713287" cy="1350963"/>
          </a:xfrm>
        </p:spPr>
        <p:txBody>
          <a:bodyPr anchor="ctr"/>
          <a:lstStyle>
            <a:lvl1pPr marL="0" indent="0" algn="r" eaLnBrk="0" fontAlgn="base" latinLnBrk="0" hangingPunct="0">
              <a:lnSpc>
                <a:spcPct val="120000"/>
              </a:lnSpc>
              <a:spcBef>
                <a:spcPts val="0"/>
              </a:spcBef>
              <a:buNone/>
              <a:defRPr sz="1800"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defRPr>
            </a:lvl1pPr>
            <a:lvl2pPr marL="257175" indent="0" algn="ctr">
              <a:buNone/>
              <a:defRPr/>
            </a:lvl2pPr>
            <a:lvl3pPr marL="514350" indent="0" algn="ctr">
              <a:buNone/>
              <a:defRPr/>
            </a:lvl3pPr>
            <a:lvl4pPr marL="771525" indent="0" algn="ctr">
              <a:buNone/>
              <a:defRPr/>
            </a:lvl4pPr>
            <a:lvl5pPr marL="1028700" indent="0" algn="ctr">
              <a:buNone/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 bwMode="auto">
          <a:xfrm>
            <a:off x="1066800" y="2170387"/>
            <a:ext cx="7051675" cy="1408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ct val="120000"/>
              </a:lnSpc>
              <a:defRPr sz="3600"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26" name="文本占位符 25"/>
          <p:cNvSpPr>
            <a:spLocks noGrp="1"/>
          </p:cNvSpPr>
          <p:nvPr>
            <p:ph type="body" sz="quarter" idx="10" hasCustomPrompt="1"/>
          </p:nvPr>
        </p:nvSpPr>
        <p:spPr>
          <a:xfrm>
            <a:off x="2235993" y="3578772"/>
            <a:ext cx="4713287" cy="1350963"/>
          </a:xfrm>
        </p:spPr>
        <p:txBody>
          <a:bodyPr/>
          <a:lstStyle>
            <a:lvl1pPr marL="0" indent="0" algn="ctr" eaLnBrk="0" fontAlgn="base" latinLnBrk="0" hangingPunct="0">
              <a:lnSpc>
                <a:spcPct val="120000"/>
              </a:lnSpc>
              <a:spcBef>
                <a:spcPts val="0"/>
              </a:spcBef>
              <a:buNone/>
              <a:defRPr sz="1800"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defRPr>
            </a:lvl1pPr>
            <a:lvl2pPr marL="257175" indent="0" algn="ctr">
              <a:buNone/>
              <a:defRPr/>
            </a:lvl2pPr>
            <a:lvl3pPr marL="514350" indent="0" algn="ctr">
              <a:buNone/>
              <a:defRPr/>
            </a:lvl3pPr>
            <a:lvl4pPr marL="771525" indent="0" algn="ctr">
              <a:buNone/>
              <a:defRPr/>
            </a:lvl4pPr>
            <a:lvl5pPr marL="1028700" indent="0" algn="ctr">
              <a:buNone/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830316"/>
            <a:ext cx="9138745" cy="78830"/>
          </a:xfrm>
          <a:prstGeom prst="rect">
            <a:avLst/>
          </a:prstGeom>
          <a:solidFill>
            <a:srgbClr val="082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20204" pitchFamily="34" charset="0"/>
              <a:ea typeface="微软雅黑" panose="020B0503020204020204" pitchFamily="34" charset="-122"/>
              <a:cs typeface="Helvetica" panose="020B0604020202020204" pitchFamily="34" charset="0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0" y="6492875"/>
            <a:ext cx="9138745" cy="365125"/>
          </a:xfrm>
          <a:prstGeom prst="rect">
            <a:avLst/>
          </a:prstGeom>
          <a:solidFill>
            <a:srgbClr val="082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20204" pitchFamily="34" charset="0"/>
              <a:ea typeface="微软雅黑" panose="020B0503020204020204" pitchFamily="34" charset="-122"/>
              <a:cs typeface="Helvetica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8771021" y="6492875"/>
            <a:ext cx="372978" cy="365125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4BF6D7-EEDA-4C50-B38B-A8F2FE1A78E1}" type="slidenum">
              <a:rPr lang="zh-CN" altLang="en-US" smtClean="0"/>
            </a:fld>
            <a:endParaRPr lang="en-US" altLang="zh-CN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1066800" y="-1"/>
            <a:ext cx="7051675" cy="830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830316"/>
            <a:ext cx="9138745" cy="78830"/>
          </a:xfrm>
          <a:prstGeom prst="rect">
            <a:avLst/>
          </a:prstGeom>
          <a:solidFill>
            <a:srgbClr val="082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20204" pitchFamily="34" charset="0"/>
              <a:ea typeface="微软雅黑" panose="020B0503020204020204" pitchFamily="34" charset="-122"/>
              <a:cs typeface="Helvetica" panose="020B0604020202020204" pitchFamily="34" charset="0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0" y="6492875"/>
            <a:ext cx="9138745" cy="365125"/>
          </a:xfrm>
          <a:prstGeom prst="rect">
            <a:avLst/>
          </a:prstGeom>
          <a:solidFill>
            <a:srgbClr val="082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20204" pitchFamily="34" charset="0"/>
              <a:ea typeface="微软雅黑" panose="020B0503020204020204" pitchFamily="34" charset="-122"/>
              <a:cs typeface="Helvetica" panose="020B0604020202020204" pitchFamily="34" charset="0"/>
            </a:endParaRP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 bwMode="auto">
          <a:xfrm>
            <a:off x="1066800" y="-1"/>
            <a:ext cx="7051675" cy="830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3" name="Text Placeholder 2"/>
          <p:cNvSpPr>
            <a:spLocks noGrp="1"/>
          </p:cNvSpPr>
          <p:nvPr>
            <p:ph idx="1"/>
          </p:nvPr>
        </p:nvSpPr>
        <p:spPr bwMode="auto">
          <a:xfrm>
            <a:off x="457200" y="1112386"/>
            <a:ext cx="8229600" cy="5013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indent="-360045">
              <a:lnSpc>
                <a:spcPct val="120000"/>
              </a:lnSpc>
              <a:defRPr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defRPr>
            </a:lvl1pPr>
            <a:lvl2pPr indent="-252095">
              <a:lnSpc>
                <a:spcPct val="120000"/>
              </a:lnSpc>
              <a:defRPr sz="2400"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defRPr>
            </a:lvl2pPr>
            <a:lvl3pPr indent="-252095">
              <a:lnSpc>
                <a:spcPct val="120000"/>
              </a:lnSpc>
              <a:defRPr sz="2000"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defRPr>
            </a:lvl3pPr>
            <a:lvl4pPr indent="-252095">
              <a:lnSpc>
                <a:spcPct val="120000"/>
              </a:lnSpc>
              <a:defRPr sz="2000"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defRPr>
            </a:lvl4pPr>
            <a:lvl5pPr indent="-252095">
              <a:lnSpc>
                <a:spcPct val="120000"/>
              </a:lnSpc>
              <a:defRPr sz="2000"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8771020" y="6492875"/>
            <a:ext cx="372979" cy="365125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4BF6D7-EEDA-4C50-B38B-A8F2FE1A78E1}" type="slidenum">
              <a:rPr lang="zh-CN" altLang="en-US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8771022" y="6492875"/>
            <a:ext cx="37297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4BF6D7-EEDA-4C50-B38B-A8F2FE1A78E1}" type="slidenum">
              <a:rPr lang="zh-CN" altLang="en-US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3.jpeg"/><Relationship Id="rId7" Type="http://schemas.openxmlformats.org/officeDocument/2006/relationships/image" Target="../media/image2.jpeg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066800" y="-1"/>
            <a:ext cx="7051675" cy="830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112386"/>
            <a:ext cx="8229600" cy="5013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18786" y="6492875"/>
            <a:ext cx="72521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 b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4BF6D7-EEDA-4C50-B38B-A8F2FE1A78E1}" type="slidenum">
              <a:rPr lang="zh-CN" altLang="en-US" smtClean="0"/>
            </a:fld>
            <a:endParaRPr lang="en-US" altLang="zh-CN" dirty="0"/>
          </a:p>
        </p:txBody>
      </p:sp>
      <p:pic>
        <p:nvPicPr>
          <p:cNvPr id="5" name="Picture 6" descr="F:\hust\scts\logo\Logo\HUST.jp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173"/>
            <a:ext cx="9906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12"/>
          <p:cNvGrpSpPr/>
          <p:nvPr userDrawn="1"/>
        </p:nvGrpSpPr>
        <p:grpSpPr bwMode="auto">
          <a:xfrm>
            <a:off x="8118475" y="33338"/>
            <a:ext cx="838200" cy="722312"/>
            <a:chOff x="7236296" y="44624"/>
            <a:chExt cx="1800200" cy="1281619"/>
          </a:xfrm>
        </p:grpSpPr>
        <p:pic>
          <p:nvPicPr>
            <p:cNvPr id="8" name="Picture 8" descr="C:\Users\hftsin\Desktop\scts.jpg"/>
            <p:cNvPicPr>
              <a:picLocks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6296" y="44624"/>
              <a:ext cx="1800200" cy="464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9" descr="C:\Users\hftsin\Desktop\cgcl.jpg"/>
            <p:cNvPicPr>
              <a:picLocks noChangeArrowheads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6296" y="564243"/>
              <a:ext cx="18002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Calibri" panose="020F0502020204030204" pitchFamily="34" charset="0"/>
        </a:defRPr>
      </a:lvl5pPr>
      <a:lvl6pPr marL="257175" algn="ctr" rtl="0" fontAlgn="base"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Calibri" panose="020F0502020204030204" pitchFamily="34" charset="0"/>
        </a:defRPr>
      </a:lvl6pPr>
      <a:lvl7pPr marL="514350" algn="ctr" rtl="0" fontAlgn="base"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Calibri" panose="020F0502020204030204" pitchFamily="34" charset="0"/>
        </a:defRPr>
      </a:lvl7pPr>
      <a:lvl8pPr marL="771525" algn="ctr" rtl="0" fontAlgn="base"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Calibri" panose="020F0502020204030204" pitchFamily="34" charset="0"/>
        </a:defRPr>
      </a:lvl8pPr>
      <a:lvl9pPr marL="1028700" algn="ctr" rtl="0" fontAlgn="base"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193040" indent="-19304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  <a:lvl2pPr marL="417830" indent="-160655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2pPr>
      <a:lvl3pPr marL="642620" indent="-12827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3pPr>
      <a:lvl4pPr marL="899795" indent="-12827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4pPr>
      <a:lvl5pPr marL="1156970" indent="-12827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5pPr>
      <a:lvl6pPr marL="1414145" indent="-128270" algn="l" defTabSz="513715" rtl="0" eaLnBrk="1" latinLnBrk="0" hangingPunct="1">
        <a:spcBef>
          <a:spcPct val="20000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320" indent="-128270" algn="l" defTabSz="513715" rtl="0" eaLnBrk="1" latinLnBrk="0" hangingPunct="1">
        <a:spcBef>
          <a:spcPct val="20000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495" indent="-128270" algn="l" defTabSz="513715" rtl="0" eaLnBrk="1" latinLnBrk="0" hangingPunct="1">
        <a:spcBef>
          <a:spcPct val="20000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670" indent="-128270" algn="l" defTabSz="513715" rtl="0" eaLnBrk="1" latinLnBrk="0" hangingPunct="1">
        <a:spcBef>
          <a:spcPct val="20000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371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371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371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371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371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371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371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371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371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Progress Report (</a:t>
            </a:r>
            <a:r>
              <a:rPr lang="en-US" altLang="zh-CN" b="0" dirty="0" smtClean="0"/>
              <a:t>26</a:t>
            </a:r>
            <a:r>
              <a:rPr lang="en-US" altLang="zh-CN" b="0" baseline="30000" dirty="0" smtClean="0"/>
              <a:t>th</a:t>
            </a:r>
            <a:r>
              <a:rPr lang="en-US" altLang="zh-CN" b="0" dirty="0" smtClean="0"/>
              <a:t> </a:t>
            </a:r>
            <a:r>
              <a:rPr lang="en-US" altLang="zh-CN" b="0" dirty="0"/>
              <a:t>Week)</a:t>
            </a:r>
            <a:endParaRPr lang="zh-CN" altLang="en-US" b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450"/>
              </a:spcBef>
            </a:pPr>
            <a:r>
              <a:rPr lang="en-US" altLang="zh-CN" dirty="0"/>
              <a:t>Presented by ltz</a:t>
            </a:r>
            <a:endParaRPr lang="en-US" altLang="zh-CN" b="1" dirty="0"/>
          </a:p>
          <a:p>
            <a:pPr>
              <a:spcBef>
                <a:spcPts val="450"/>
              </a:spcBef>
            </a:pPr>
            <a:r>
              <a:rPr lang="en-US" altLang="zh-CN" dirty="0" smtClean="0"/>
              <a:t>24/07/2020</a:t>
            </a:r>
            <a:endParaRPr lang="zh-CN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771020" y="6492875"/>
            <a:ext cx="372979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4BF6D7-EEDA-4C50-B38B-A8F2FE1A78E1}" type="slidenum">
              <a:rPr lang="zh-CN" altLang="en-US" smtClean="0"/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0" y="904875"/>
            <a:ext cx="9144000" cy="605212"/>
          </a:xfrm>
        </p:spPr>
        <p:txBody>
          <a:bodyPr/>
          <a:lstStyle/>
          <a:p>
            <a:pPr marL="360045" lvl="0" indent="-360045">
              <a:lnSpc>
                <a:spcPct val="120000"/>
              </a:lnSpc>
              <a:buClr>
                <a:srgbClr val="C00000"/>
              </a:buClr>
              <a:buFont typeface="Wingdings" panose="05000000000000000000" charset="0"/>
              <a:buChar char="p"/>
            </a:pPr>
            <a:r>
              <a:rPr lang="en-US" altLang="zh-CN" b="1">
                <a:solidFill>
                  <a:srgbClr val="FF0000"/>
                </a:solidFill>
              </a:rPr>
              <a:t>2 </a:t>
            </a:r>
            <a:r>
              <a:rPr lang="en-US" altLang="zh-CN" b="1">
                <a:solidFill>
                  <a:schemeClr val="tx1"/>
                </a:solidFill>
              </a:rPr>
              <a:t>challenges:</a:t>
            </a:r>
            <a:endParaRPr lang="en-US" altLang="zh-CN" b="1">
              <a:solidFill>
                <a:schemeClr val="tx1"/>
              </a:solidFill>
            </a:endParaRPr>
          </a:p>
          <a:p>
            <a:pPr marL="817245" lvl="1" indent="-360045">
              <a:lnSpc>
                <a:spcPct val="12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sz="2000" b="1">
                <a:solidFill>
                  <a:schemeClr val="tx1"/>
                </a:solidFill>
              </a:rPr>
              <a:t>Timeperformance trade-off </a:t>
            </a:r>
            <a:endParaRPr lang="en-US" altLang="zh-CN" sz="2000" b="1">
              <a:solidFill>
                <a:schemeClr val="tx1"/>
              </a:solidFill>
            </a:endParaRPr>
          </a:p>
          <a:p>
            <a:pPr marL="817245" lvl="1" indent="-360045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altLang="zh-CN" sz="2000" b="1">
              <a:solidFill>
                <a:schemeClr val="tx1"/>
              </a:solidFill>
            </a:endParaRPr>
          </a:p>
          <a:p>
            <a:pPr marL="817245" lvl="1" indent="-360045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sz="2000" b="1">
                <a:solidFill>
                  <a:schemeClr val="tx1"/>
                </a:solidFill>
              </a:rPr>
              <a:t>Presence and motion of other people</a:t>
            </a:r>
            <a:endParaRPr lang="en-US" altLang="zh-CN" b="1"/>
          </a:p>
          <a:p>
            <a:pPr marL="360045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b="1">
                <a:sym typeface="+mn-ea"/>
              </a:rPr>
              <a:t>Selecting Scanning Sectors</a:t>
            </a:r>
            <a:endParaRPr lang="en-US" altLang="zh-CN" b="1"/>
          </a:p>
        </p:txBody>
      </p:sp>
      <p:sp>
        <p:nvSpPr>
          <p:cNvPr id="26" name="标题 1"/>
          <p:cNvSpPr>
            <a:spLocks noGrp="1"/>
          </p:cNvSpPr>
          <p:nvPr>
            <p:ph type="title"/>
          </p:nvPr>
        </p:nvSpPr>
        <p:spPr>
          <a:xfrm>
            <a:off x="1066800" y="-1"/>
            <a:ext cx="7051675" cy="830317"/>
          </a:xfrm>
        </p:spPr>
        <p:txBody>
          <a:bodyPr/>
          <a:lstStyle/>
          <a:p>
            <a:r>
              <a:rPr lang="en-US" altLang="zh-CN" sz="3200"/>
              <a:t>WAKE WORD RECOGNITION</a:t>
            </a:r>
            <a:endParaRPr lang="en-US" altLang="zh-CN" sz="3200"/>
          </a:p>
        </p:txBody>
      </p:sp>
      <p:sp>
        <p:nvSpPr>
          <p:cNvPr id="6" name="椭圆 5"/>
          <p:cNvSpPr/>
          <p:nvPr/>
        </p:nvSpPr>
        <p:spPr>
          <a:xfrm>
            <a:off x="4561840" y="904875"/>
            <a:ext cx="3118485" cy="7296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 the number </a:t>
            </a:r>
            <a:r>
              <a:rPr lang="en-US" altLang="zh-CN" sz="1200"/>
              <a:t>of </a:t>
            </a:r>
            <a:r>
              <a:rPr lang="zh-CN" altLang="en-US" sz="1200"/>
              <a:t>sectors to scan</a:t>
            </a:r>
            <a:endParaRPr lang="zh-CN" altLang="en-US" sz="1200"/>
          </a:p>
        </p:txBody>
      </p:sp>
      <p:sp>
        <p:nvSpPr>
          <p:cNvPr id="7" name="椭圆 6"/>
          <p:cNvSpPr/>
          <p:nvPr/>
        </p:nvSpPr>
        <p:spPr>
          <a:xfrm>
            <a:off x="4545330" y="1776095"/>
            <a:ext cx="3118485" cy="7296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 the number </a:t>
            </a:r>
            <a:r>
              <a:rPr lang="en-US" altLang="zh-CN" sz="1200"/>
              <a:t>of </a:t>
            </a:r>
            <a:r>
              <a:rPr lang="zh-CN" altLang="en-US" sz="1200"/>
              <a:t>sectors to scan</a:t>
            </a:r>
            <a:endParaRPr lang="zh-CN" altLang="en-US" sz="1200"/>
          </a:p>
        </p:txBody>
      </p:sp>
      <p:cxnSp>
        <p:nvCxnSpPr>
          <p:cNvPr id="8" name="直接箭头连接符 7"/>
          <p:cNvCxnSpPr>
            <a:endCxn id="6" idx="2"/>
          </p:cNvCxnSpPr>
          <p:nvPr/>
        </p:nvCxnSpPr>
        <p:spPr>
          <a:xfrm flipV="1">
            <a:off x="4252595" y="1270000"/>
            <a:ext cx="309245" cy="4591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endCxn id="7" idx="2"/>
          </p:cNvCxnSpPr>
          <p:nvPr/>
        </p:nvCxnSpPr>
        <p:spPr>
          <a:xfrm>
            <a:off x="4261485" y="1715770"/>
            <a:ext cx="283845" cy="4254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8780" y="3533140"/>
            <a:ext cx="4551045" cy="256349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613275" y="3736975"/>
            <a:ext cx="4594225" cy="1568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spAutoFit/>
          </a:bodyPr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0" dirty="0" smtClean="0">
                <a:solidFill>
                  <a:srgbClr val="FF0000"/>
                </a:solidFill>
              </a:rPr>
              <a:t>25</a:t>
            </a:r>
            <a:r>
              <a:rPr lang="zh-CN" altLang="en-US" sz="2000" b="0" dirty="0" smtClean="0"/>
              <a:t> beam sectors (each </a:t>
            </a:r>
            <a:r>
              <a:rPr lang="zh-CN" altLang="en-US" sz="2000" b="0" dirty="0" smtClean="0">
                <a:solidFill>
                  <a:srgbClr val="FF0000"/>
                </a:solidFill>
              </a:rPr>
              <a:t>5°</a:t>
            </a:r>
            <a:r>
              <a:rPr lang="zh-CN" altLang="en-US" sz="2000" b="0" dirty="0" smtClean="0"/>
              <a:t> apart)</a:t>
            </a:r>
            <a:endParaRPr lang="zh-CN" altLang="en-US" sz="2000" b="0" dirty="0" smtClean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b="0" dirty="0" smtClean="0"/>
              <a:t>T</a:t>
            </a:r>
            <a:r>
              <a:rPr lang="zh-CN" altLang="en-US" sz="2000" b="0" dirty="0" smtClean="0"/>
              <a:t>he </a:t>
            </a:r>
            <a:r>
              <a:rPr lang="zh-CN" altLang="en-US" sz="2000" b="0" dirty="0" smtClean="0">
                <a:solidFill>
                  <a:srgbClr val="00B0F0"/>
                </a:solidFill>
              </a:rPr>
              <a:t>same </a:t>
            </a:r>
            <a:r>
              <a:rPr lang="zh-CN" altLang="en-US" sz="2000" b="0" dirty="0" smtClean="0"/>
              <a:t>coverage as the 25 sectors</a:t>
            </a:r>
            <a:endParaRPr lang="en-US" altLang="zh-CN" sz="2000" b="0" dirty="0" smtClean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b="0" dirty="0" smtClean="0">
                <a:solidFill>
                  <a:srgbClr val="00B0F0"/>
                </a:solidFill>
              </a:rPr>
              <a:t>Minimum </a:t>
            </a:r>
            <a:r>
              <a:rPr lang="en-US" altLang="zh-CN" sz="2000" b="0" dirty="0" smtClean="0"/>
              <a:t>overlap</a:t>
            </a:r>
            <a:endParaRPr lang="en-US" altLang="zh-CN" sz="2000" b="0" dirty="0" smtClean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b="0" dirty="0" smtClean="0"/>
              <a:t>main lobes + sidelobes</a:t>
            </a:r>
            <a:endParaRPr lang="en-US" altLang="zh-CN" sz="2000" b="0" dirty="0" smtClean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771020" y="6492875"/>
            <a:ext cx="372979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4BF6D7-EEDA-4C50-B38B-A8F2FE1A78E1}" type="slidenum">
              <a:rPr lang="zh-CN" altLang="en-US" smtClean="0"/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0" y="904875"/>
            <a:ext cx="9144000" cy="605212"/>
          </a:xfrm>
        </p:spPr>
        <p:txBody>
          <a:bodyPr/>
          <a:lstStyle/>
          <a:p>
            <a:pPr marL="360045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b="1">
                <a:sym typeface="+mn-ea"/>
              </a:rPr>
              <a:t>Spatial Spectrograms</a:t>
            </a:r>
            <a:endParaRPr lang="en-US" altLang="zh-CN" b="1"/>
          </a:p>
          <a:p>
            <a:pPr marL="0" indent="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None/>
            </a:pPr>
            <a:endParaRPr lang="en-US" altLang="zh-CN" b="1"/>
          </a:p>
        </p:txBody>
      </p:sp>
      <p:sp>
        <p:nvSpPr>
          <p:cNvPr id="26" name="标题 1"/>
          <p:cNvSpPr>
            <a:spLocks noGrp="1"/>
          </p:cNvSpPr>
          <p:nvPr>
            <p:ph type="title"/>
          </p:nvPr>
        </p:nvSpPr>
        <p:spPr>
          <a:xfrm>
            <a:off x="1066800" y="-1"/>
            <a:ext cx="7051675" cy="830317"/>
          </a:xfrm>
        </p:spPr>
        <p:txBody>
          <a:bodyPr/>
          <a:lstStyle/>
          <a:p>
            <a:r>
              <a:rPr lang="en-US" altLang="zh-CN" sz="3200"/>
              <a:t>WAKE WORD RECOGNITION</a:t>
            </a:r>
            <a:endParaRPr lang="en-US" altLang="zh-CN" sz="32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lum contrast="66000"/>
          </a:blip>
          <a:stretch>
            <a:fillRect/>
          </a:stretch>
        </p:blipFill>
        <p:spPr>
          <a:xfrm>
            <a:off x="257810" y="1593215"/>
            <a:ext cx="6494145" cy="44862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604000" y="3141980"/>
            <a:ext cx="2540000" cy="3987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spAutoFit/>
          </a:bodyPr>
          <a:p>
            <a:r>
              <a:rPr lang="en-US" altLang="zh-CN" sz="2000" b="0" dirty="0" smtClean="0">
                <a:solidFill>
                  <a:srgbClr val="FF0000"/>
                </a:solidFill>
                <a:latin typeface="+mn-ea"/>
              </a:rPr>
              <a:t>X</a:t>
            </a:r>
            <a:r>
              <a:rPr lang="en-US" altLang="zh-CN" sz="2000" b="0" dirty="0" smtClean="0"/>
              <a:t> E</a:t>
            </a:r>
            <a:r>
              <a:rPr lang="zh-CN" altLang="en-US" sz="2000" b="0" dirty="0" smtClean="0"/>
              <a:t>nergy  </a:t>
            </a:r>
            <a:endParaRPr lang="en-US" altLang="zh-CN" sz="2000" b="0" dirty="0" smtClean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534785" y="3540760"/>
            <a:ext cx="2977515" cy="3987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spAutoFit/>
          </a:bodyPr>
          <a:p>
            <a:r>
              <a:rPr lang="en-US" altLang="zh-CN" sz="2000" b="0" dirty="0" smtClean="0">
                <a:solidFill>
                  <a:srgbClr val="FF0000"/>
                </a:solidFill>
                <a:latin typeface="+mn-ea"/>
                <a:cs typeface="Times New Roman" panose="02020603050405020304" charset="0"/>
              </a:rPr>
              <a:t>√</a:t>
            </a:r>
            <a:r>
              <a:rPr lang="en-US" altLang="zh-CN" sz="2000" b="0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0" dirty="0" smtClean="0"/>
              <a:t>S</a:t>
            </a:r>
            <a:r>
              <a:rPr lang="zh-CN" altLang="en-US" sz="2000" b="0" dirty="0" smtClean="0"/>
              <a:t>patial spectrograms</a:t>
            </a:r>
            <a:endParaRPr lang="zh-CN" altLang="en-US" sz="2000" b="0" dirty="0" smtClean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-1"/>
            <a:ext cx="7051675" cy="830317"/>
          </a:xfrm>
        </p:spPr>
        <p:txBody>
          <a:bodyPr/>
          <a:lstStyle/>
          <a:p>
            <a:r>
              <a:rPr lang="en-US" altLang="zh-CN" sz="3200"/>
              <a:t>EVALUATION</a:t>
            </a:r>
            <a:endParaRPr lang="zh-CN" altLang="en-US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771020" y="6492875"/>
            <a:ext cx="372979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4BF6D7-EEDA-4C50-B38B-A8F2FE1A78E1}" type="slidenum">
              <a:rPr lang="zh-CN" altLang="en-US" smtClean="0"/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0" y="904875"/>
            <a:ext cx="9144000" cy="605212"/>
          </a:xfrm>
        </p:spPr>
        <p:txBody>
          <a:bodyPr/>
          <a:lstStyle/>
          <a:p>
            <a:pPr marL="360045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/>
              <a:t>Scenarios and Environments</a:t>
            </a:r>
            <a:endParaRPr lang="en-US" altLang="zh-CN"/>
          </a:p>
          <a:p>
            <a:pPr marL="360045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endParaRPr lang="en-US" altLang="zh-CN"/>
          </a:p>
          <a:p>
            <a:pPr marL="360045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endParaRPr lang="en-US" altLang="zh-CN"/>
          </a:p>
          <a:p>
            <a:pPr marL="360045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endParaRPr lang="en-US" altLang="zh-CN"/>
          </a:p>
          <a:p>
            <a:pPr marL="360045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endParaRPr lang="en-US" altLang="zh-CN"/>
          </a:p>
          <a:p>
            <a:pPr marL="360045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/>
              <a:t>Wake-word dataset</a:t>
            </a:r>
            <a:endParaRPr lang="en-US" altLang="zh-CN"/>
          </a:p>
          <a:p>
            <a:pPr marL="675640" lvl="1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rgbClr val="FF0000"/>
                </a:solidFill>
              </a:rPr>
              <a:t>3700</a:t>
            </a:r>
            <a:r>
              <a:rPr lang="en-US" altLang="zh-CN" sz="2000">
                <a:solidFill>
                  <a:schemeClr val="tx1"/>
                </a:solidFill>
              </a:rPr>
              <a:t> samples, </a:t>
            </a:r>
            <a:r>
              <a:rPr lang="en-US" altLang="zh-CN" sz="2000">
                <a:solidFill>
                  <a:srgbClr val="FF0000"/>
                </a:solidFill>
              </a:rPr>
              <a:t>3s</a:t>
            </a:r>
            <a:r>
              <a:rPr lang="en-US" altLang="zh-CN" sz="2000">
                <a:solidFill>
                  <a:schemeClr val="tx1"/>
                </a:solidFill>
              </a:rPr>
              <a:t>/sample, </a:t>
            </a:r>
            <a:r>
              <a:rPr lang="en-US" altLang="zh-CN" sz="2000">
                <a:solidFill>
                  <a:srgbClr val="FF0000"/>
                </a:solidFill>
              </a:rPr>
              <a:t>3</a:t>
            </a:r>
            <a:r>
              <a:rPr lang="en-US" altLang="zh-CN" sz="2000">
                <a:solidFill>
                  <a:schemeClr val="tx1"/>
                </a:solidFill>
              </a:rPr>
              <a:t> users, </a:t>
            </a:r>
            <a:r>
              <a:rPr lang="en-US" altLang="zh-CN" sz="2000">
                <a:solidFill>
                  <a:srgbClr val="FF0000"/>
                </a:solidFill>
              </a:rPr>
              <a:t>3</a:t>
            </a:r>
            <a:r>
              <a:rPr lang="en-US" altLang="zh-CN" sz="2000">
                <a:solidFill>
                  <a:schemeClr val="tx1"/>
                </a:solidFill>
              </a:rPr>
              <a:t> different rooms</a:t>
            </a:r>
            <a:endParaRPr lang="en-US" altLang="zh-CN" sz="2000">
              <a:solidFill>
                <a:schemeClr val="tx1"/>
              </a:solidFill>
            </a:endParaRPr>
          </a:p>
          <a:p>
            <a:pPr marL="360045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/>
              <a:t>ASL sign dataset</a:t>
            </a:r>
            <a:endParaRPr lang="en-US" altLang="zh-CN"/>
          </a:p>
          <a:p>
            <a:pPr marL="675640" lvl="1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rgbClr val="FF0000"/>
                </a:solidFill>
              </a:rPr>
              <a:t>50 </a:t>
            </a:r>
            <a:r>
              <a:rPr lang="en-US" altLang="zh-CN" sz="2000">
                <a:solidFill>
                  <a:schemeClr val="tx1"/>
                </a:solidFill>
              </a:rPr>
              <a:t>words, </a:t>
            </a:r>
            <a:r>
              <a:rPr lang="en-US" altLang="zh-CN" sz="2000">
                <a:solidFill>
                  <a:srgbClr val="FF0000"/>
                </a:solidFill>
              </a:rPr>
              <a:t>12236</a:t>
            </a:r>
            <a:r>
              <a:rPr lang="en-US" altLang="zh-CN" sz="2000">
                <a:solidFill>
                  <a:schemeClr val="tx1"/>
                </a:solidFill>
              </a:rPr>
              <a:t> </a:t>
            </a:r>
            <a:r>
              <a:rPr lang="en-US" altLang="zh-CN" sz="2000">
                <a:sym typeface="+mn-ea"/>
              </a:rPr>
              <a:t>samples, </a:t>
            </a:r>
            <a:r>
              <a:rPr lang="en-US" altLang="zh-CN" sz="2000">
                <a:solidFill>
                  <a:srgbClr val="FF0000"/>
                </a:solidFill>
                <a:sym typeface="+mn-ea"/>
              </a:rPr>
              <a:t>15</a:t>
            </a:r>
            <a:r>
              <a:rPr lang="en-US" altLang="zh-CN" sz="2000">
                <a:sym typeface="+mn-ea"/>
              </a:rPr>
              <a:t> users</a:t>
            </a:r>
            <a:endParaRPr lang="en-US" altLang="zh-CN" sz="2000">
              <a:solidFill>
                <a:schemeClr val="tx1"/>
              </a:solidFill>
            </a:endParaRPr>
          </a:p>
          <a:p>
            <a:pPr marL="360045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endParaRPr lang="en-US" altLang="zh-CN"/>
          </a:p>
          <a:p>
            <a:pPr marL="360045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endParaRPr lang="en-US" altLang="zh-CN"/>
          </a:p>
          <a:p>
            <a:pPr marL="0" indent="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None/>
            </a:pPr>
            <a:endParaRPr lang="en-US" altLang="zh-CN"/>
          </a:p>
          <a:p>
            <a:pPr marL="675640" lvl="1" indent="-342900"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altLang="zh-CN" sz="2000"/>
          </a:p>
        </p:txBody>
      </p:sp>
      <p:sp>
        <p:nvSpPr>
          <p:cNvPr id="7" name="文本框 6"/>
          <p:cNvSpPr txBox="1"/>
          <p:nvPr/>
        </p:nvSpPr>
        <p:spPr bwMode="auto">
          <a:xfrm>
            <a:off x="287999" y="4562119"/>
            <a:ext cx="255198" cy="40011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r>
              <a:rPr lang="en-US" altLang="zh-CN" sz="2000" b="1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29760" y="1510030"/>
            <a:ext cx="4639945" cy="254254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532890"/>
            <a:ext cx="4203700" cy="24574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771020" y="6492875"/>
            <a:ext cx="372979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4BF6D7-EEDA-4C50-B38B-A8F2FE1A78E1}" type="slidenum">
              <a:rPr lang="zh-CN" altLang="en-US" smtClean="0"/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0" y="904875"/>
            <a:ext cx="9144000" cy="605212"/>
          </a:xfrm>
        </p:spPr>
        <p:txBody>
          <a:bodyPr/>
          <a:lstStyle/>
          <a:p>
            <a:pPr marL="360045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dirty="0"/>
              <a:t> Wake-word Detection</a:t>
            </a:r>
            <a:endParaRPr lang="en-US" altLang="zh-CN" dirty="0"/>
          </a:p>
          <a:p>
            <a:pPr marL="360045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endParaRPr lang="en-US" altLang="zh-CN" dirty="0"/>
          </a:p>
          <a:p>
            <a:pPr marL="360045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endParaRPr lang="en-US" altLang="zh-CN" dirty="0"/>
          </a:p>
          <a:p>
            <a:pPr marL="360045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endParaRPr lang="en-US" altLang="zh-CN" dirty="0"/>
          </a:p>
          <a:p>
            <a:pPr marL="360045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endParaRPr lang="en-US" altLang="zh-CN" dirty="0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066800" y="-1"/>
            <a:ext cx="7051675" cy="830317"/>
          </a:xfrm>
        </p:spPr>
        <p:txBody>
          <a:bodyPr/>
          <a:lstStyle/>
          <a:p>
            <a:r>
              <a:rPr lang="en-US" altLang="zh-CN" sz="3200"/>
              <a:t>EVALUATION</a:t>
            </a:r>
            <a:endParaRPr lang="zh-CN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790" y="1613535"/>
            <a:ext cx="4128770" cy="16833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695" y="1613535"/>
            <a:ext cx="4020820" cy="17875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-40640" y="3175635"/>
            <a:ext cx="4556125" cy="50673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numCol="1" anchor="t" anchorCtr="0" compatLnSpc="1">
            <a:spAutoFit/>
          </a:bodyPr>
          <a:p>
            <a:pPr lvl="1" indent="0" algn="l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None/>
            </a:pPr>
            <a:r>
              <a:rPr lang="en-US" altLang="zh-CN" sz="1400" dirty="0">
                <a:sym typeface="+mn-ea"/>
              </a:rPr>
              <a:t>Wake-word selection</a:t>
            </a:r>
            <a:r>
              <a:rPr lang="en-US" altLang="zh-CN" dirty="0">
                <a:sym typeface="+mn-ea"/>
              </a:rPr>
              <a:t>             </a:t>
            </a:r>
            <a:r>
              <a:rPr lang="en-US" altLang="zh-CN" sz="1400" dirty="0">
                <a:sym typeface="+mn-ea"/>
              </a:rPr>
              <a:t>Impact of scanning time</a:t>
            </a:r>
            <a:endParaRPr lang="en-US" altLang="zh-CN" sz="1400" dirty="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270500" y="3346450"/>
            <a:ext cx="4989195" cy="3067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spAutoFit/>
          </a:bodyPr>
          <a:p>
            <a:r>
              <a:rPr lang="zh-CN" altLang="en-US" sz="1400" b="0" dirty="0" smtClean="0"/>
              <a:t>Machine Learning model comparison</a:t>
            </a:r>
            <a:endParaRPr lang="zh-CN" altLang="en-US" sz="1400" b="0" dirty="0" smtClean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" y="3657600"/>
            <a:ext cx="8397240" cy="229425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213485" y="5951855"/>
            <a:ext cx="2540000" cy="3987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spAutoFit/>
          </a:bodyPr>
          <a:p>
            <a:r>
              <a:rPr lang="zh-CN" altLang="en-US" sz="2000" b="0" dirty="0" smtClean="0"/>
              <a:t>Scenarios</a:t>
            </a:r>
            <a:endParaRPr lang="zh-CN" altLang="en-US" sz="2000" b="0" dirty="0" smtClean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771020" y="6492875"/>
            <a:ext cx="372979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4BF6D7-EEDA-4C50-B38B-A8F2FE1A78E1}" type="slidenum">
              <a:rPr lang="zh-CN" altLang="en-US" smtClean="0"/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0" y="904875"/>
            <a:ext cx="9144000" cy="605212"/>
          </a:xfrm>
        </p:spPr>
        <p:txBody>
          <a:bodyPr/>
          <a:lstStyle/>
          <a:p>
            <a:pPr marL="360045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dirty="0">
                <a:sym typeface="+mn-ea"/>
              </a:rPr>
              <a:t>ASL Sign Recognition</a:t>
            </a:r>
            <a:endParaRPr lang="en-US" altLang="zh-CN" dirty="0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066800" y="-1"/>
            <a:ext cx="7051675" cy="830317"/>
          </a:xfrm>
        </p:spPr>
        <p:txBody>
          <a:bodyPr/>
          <a:lstStyle/>
          <a:p>
            <a:r>
              <a:rPr lang="en-US" altLang="zh-CN" sz="3200"/>
              <a:t>EVALUATION</a:t>
            </a:r>
            <a:endParaRPr lang="zh-CN" altLang="en-US" sz="32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10030"/>
            <a:ext cx="4775200" cy="185864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-446405" y="3175635"/>
            <a:ext cx="7361555" cy="50673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numCol="1" anchor="t" anchorCtr="0" compatLnSpc="1">
            <a:spAutoFit/>
          </a:bodyPr>
          <a:p>
            <a:pPr lvl="1" indent="0" algn="l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None/>
            </a:pPr>
            <a:r>
              <a:rPr lang="en-US" altLang="zh-CN" sz="1400" dirty="0">
                <a:sym typeface="+mn-ea"/>
              </a:rPr>
              <a:t>Average sign recognition accuracy</a:t>
            </a:r>
            <a:r>
              <a:rPr lang="en-US" altLang="zh-CN" dirty="0">
                <a:sym typeface="+mn-ea"/>
              </a:rPr>
              <a:t>       </a:t>
            </a:r>
            <a:r>
              <a:rPr lang="en-US" altLang="zh-CN" sz="1400" dirty="0">
                <a:sym typeface="+mn-ea"/>
              </a:rPr>
              <a:t>Individual user accuracy               Average user accuracy         </a:t>
            </a:r>
            <a:endParaRPr lang="en-US" altLang="zh-CN" sz="800" dirty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310" y="1510030"/>
            <a:ext cx="4377690" cy="18580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530" y="3723640"/>
            <a:ext cx="4874260" cy="23507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995" y="3674110"/>
            <a:ext cx="4083685" cy="23507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图片 4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3985" y="941070"/>
            <a:ext cx="3448685" cy="405892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771020" y="6492875"/>
            <a:ext cx="372979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4BF6D7-EEDA-4C50-B38B-A8F2FE1A78E1}" type="slidenum">
              <a:rPr lang="zh-CN" altLang="en-US" smtClean="0"/>
            </a:fld>
            <a:endParaRPr lang="en-US" altLang="zh-CN" dirty="0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066800" y="-1"/>
            <a:ext cx="7051675" cy="830317"/>
          </a:xfrm>
        </p:spPr>
        <p:txBody>
          <a:bodyPr/>
          <a:lstStyle/>
          <a:p>
            <a:r>
              <a:rPr lang="en-US" sz="3200"/>
              <a:t>ContextLoc</a:t>
            </a:r>
            <a:endParaRPr lang="en-US" sz="3200"/>
          </a:p>
        </p:txBody>
      </p:sp>
      <p:pic>
        <p:nvPicPr>
          <p:cNvPr id="66" name="图片 65" descr="IMG_11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1082675"/>
            <a:ext cx="3860800" cy="2796540"/>
          </a:xfrm>
          <a:prstGeom prst="rect">
            <a:avLst/>
          </a:prstGeom>
        </p:spPr>
      </p:pic>
      <p:sp>
        <p:nvSpPr>
          <p:cNvPr id="69" name="文本框 68"/>
          <p:cNvSpPr txBox="1"/>
          <p:nvPr/>
        </p:nvSpPr>
        <p:spPr>
          <a:xfrm>
            <a:off x="4069715" y="2219960"/>
            <a:ext cx="1792605" cy="5219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spAutoFit/>
          </a:bodyPr>
          <a:p>
            <a:r>
              <a:rPr lang="en-US" altLang="zh-CN" sz="2800" b="0" dirty="0" smtClean="0"/>
              <a:t>I</a:t>
            </a:r>
            <a:r>
              <a:rPr lang="zh-CN" altLang="en-US" sz="2800" b="0" dirty="0" smtClean="0"/>
              <a:t>ndoor</a:t>
            </a:r>
            <a:endParaRPr lang="zh-CN" altLang="en-US" sz="2800" b="0" dirty="0" smtClean="0"/>
          </a:p>
        </p:txBody>
      </p:sp>
      <p:pic>
        <p:nvPicPr>
          <p:cNvPr id="485" name="图片 484" descr="IMG_11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4203700"/>
            <a:ext cx="3860165" cy="2232660"/>
          </a:xfrm>
          <a:prstGeom prst="rect">
            <a:avLst/>
          </a:prstGeom>
        </p:spPr>
      </p:pic>
      <p:sp>
        <p:nvSpPr>
          <p:cNvPr id="486" name="文本框 485"/>
          <p:cNvSpPr txBox="1"/>
          <p:nvPr/>
        </p:nvSpPr>
        <p:spPr>
          <a:xfrm>
            <a:off x="4070350" y="5139690"/>
            <a:ext cx="2058035" cy="5219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spAutoFit/>
          </a:bodyPr>
          <a:p>
            <a:r>
              <a:rPr lang="en-US" sz="2800" b="0" dirty="0" smtClean="0"/>
              <a:t>Semi indoor</a:t>
            </a:r>
            <a:endParaRPr lang="en-US" sz="2800" b="0" dirty="0" smtClean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-1"/>
            <a:ext cx="7051675" cy="830317"/>
          </a:xfrm>
        </p:spPr>
        <p:txBody>
          <a:bodyPr/>
          <a:lstStyle/>
          <a:p>
            <a:r>
              <a:rPr lang="en-US" altLang="zh-CN" sz="3200" dirty="0"/>
              <a:t>INSPIRATION</a:t>
            </a:r>
            <a:endParaRPr lang="zh-CN" altLang="en-US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771020" y="6492875"/>
            <a:ext cx="372979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4BF6D7-EEDA-4C50-B38B-A8F2FE1A78E1}" type="slidenum">
              <a:rPr lang="zh-CN" altLang="en-US" smtClean="0"/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0" y="904875"/>
            <a:ext cx="9144000" cy="5169354"/>
          </a:xfrm>
        </p:spPr>
        <p:txBody>
          <a:bodyPr/>
          <a:lstStyle/>
          <a:p>
            <a:pPr marL="360045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/>
              <a:t>Using </a:t>
            </a:r>
            <a:r>
              <a:rPr lang="en-US" altLang="zh-CN"/>
              <a:t>mmW</a:t>
            </a:r>
            <a:r>
              <a:rPr lang="zh-CN" altLang="en-US"/>
              <a:t>aves to achieve </a:t>
            </a:r>
            <a:r>
              <a:rPr lang="en-US" altLang="zh-CN"/>
              <a:t>an </a:t>
            </a:r>
            <a:r>
              <a:rPr lang="zh-CN" altLang="en-US"/>
              <a:t>home assistant capable of </a:t>
            </a:r>
            <a:r>
              <a:rPr lang="en-US" altLang="zh-CN"/>
              <a:t>ASL</a:t>
            </a:r>
            <a:r>
              <a:rPr lang="zh-CN" altLang="en-US"/>
              <a:t> recognition</a:t>
            </a:r>
            <a:r>
              <a:rPr lang="en-US" altLang="zh-CN"/>
              <a:t>. The highlight is </a:t>
            </a:r>
            <a:r>
              <a:rPr lang="en-US" altLang="zh-CN" dirty="0">
                <a:sym typeface="+mn-ea"/>
              </a:rPr>
              <a:t>Wake-word detection.</a:t>
            </a:r>
            <a:endParaRPr lang="en-US" altLang="zh-CN" dirty="0">
              <a:sym typeface="+mn-ea"/>
            </a:endParaRPr>
          </a:p>
          <a:p>
            <a:pPr marL="360045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dirty="0"/>
              <a:t>From where I stand, the most inspiring part of the paper is that machine learning is a very powerful tool. The shortage of mmASL is too heaevy.</a:t>
            </a:r>
            <a:endParaRPr lang="en-US" altLang="zh-CN" dirty="0"/>
          </a:p>
          <a:p>
            <a:pPr marL="360045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/>
              <a:t>Combining with the work of ContextLoc, the evaluation part of the paper inspires me untrained people should be taken into account. </a:t>
            </a:r>
            <a:endParaRPr lang="en-US" altLang="zh-C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椭圆 3"/>
          <p:cNvSpPr/>
          <p:nvPr/>
        </p:nvSpPr>
        <p:spPr>
          <a:xfrm>
            <a:off x="8469000" y="5420947"/>
            <a:ext cx="675000" cy="6815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Helvetica" panose="020B0604020202020204" pitchFamily="34" charset="0"/>
              <a:ea typeface="+mj-ea"/>
              <a:cs typeface="Helvetica" panose="020B0604020202020204" pitchFamily="34" charset="0"/>
            </a:endParaRPr>
          </a:p>
        </p:txBody>
      </p:sp>
      <p:sp>
        <p:nvSpPr>
          <p:cNvPr id="20" name="Rectangle 8"/>
          <p:cNvSpPr/>
          <p:nvPr/>
        </p:nvSpPr>
        <p:spPr>
          <a:xfrm>
            <a:off x="858291" y="5596136"/>
            <a:ext cx="8299319" cy="6858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ea typeface="+mj-ea"/>
              <a:cs typeface="Helvetica" panose="020B0604020202020204" pitchFamily="34" charset="0"/>
            </a:endParaRPr>
          </a:p>
        </p:txBody>
      </p:sp>
      <p:sp>
        <p:nvSpPr>
          <p:cNvPr id="21" name="Rectangle 9"/>
          <p:cNvSpPr/>
          <p:nvPr/>
        </p:nvSpPr>
        <p:spPr>
          <a:xfrm>
            <a:off x="858291" y="4797152"/>
            <a:ext cx="753253" cy="685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ea typeface="+mj-ea"/>
              <a:cs typeface="Helvetica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53253" y="2921169"/>
            <a:ext cx="7632848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FF0000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Thanks!</a:t>
            </a:r>
            <a:endParaRPr lang="zh-CN" altLang="en-US" sz="6000" b="1" dirty="0">
              <a:solidFill>
                <a:srgbClr val="FF0000"/>
              </a:solidFill>
              <a:latin typeface="Helvetica" panose="020B0604020202020204" pitchFamily="34" charset="0"/>
              <a:ea typeface="+mj-ea"/>
              <a:cs typeface="Helvetica" panose="020B0604020202020204" pitchFamily="34" charset="0"/>
            </a:endParaRPr>
          </a:p>
        </p:txBody>
      </p:sp>
      <p:sp>
        <p:nvSpPr>
          <p:cNvPr id="24" name="Rectangle 9"/>
          <p:cNvSpPr/>
          <p:nvPr/>
        </p:nvSpPr>
        <p:spPr>
          <a:xfrm>
            <a:off x="0" y="5596136"/>
            <a:ext cx="753253" cy="685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ea typeface="+mj-ea"/>
              <a:cs typeface="Helvetica" panose="020B0604020202020204" pitchFamily="34" charset="0"/>
            </a:endParaRPr>
          </a:p>
        </p:txBody>
      </p:sp>
      <p:sp>
        <p:nvSpPr>
          <p:cNvPr id="25" name="Rectangle 9"/>
          <p:cNvSpPr/>
          <p:nvPr/>
        </p:nvSpPr>
        <p:spPr>
          <a:xfrm>
            <a:off x="0" y="4797152"/>
            <a:ext cx="753253" cy="685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75000"/>
                </a:schemeClr>
              </a:solidFill>
              <a:latin typeface="Helvetica" panose="020B0604020202020204" pitchFamily="34" charset="0"/>
              <a:ea typeface="+mj-ea"/>
              <a:cs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13949"/>
            <a:ext cx="9185276" cy="1408385"/>
          </a:xfrm>
        </p:spPr>
        <p:txBody>
          <a:bodyPr/>
          <a:lstStyle/>
          <a:p>
            <a:r>
              <a:rPr lang="en-US" altLang="zh-CN" sz="2800"/>
              <a:t>Environment-Independent ASL Gesture Recognition Using 60 GHz Millimeter-wave Signals</a:t>
            </a:r>
            <a:endParaRPr lang="en-US" altLang="zh-CN" sz="280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46785" y="3597275"/>
            <a:ext cx="7292340" cy="836930"/>
          </a:xfrm>
        </p:spPr>
        <p:txBody>
          <a:bodyPr/>
          <a:lstStyle/>
          <a:p>
            <a:r>
              <a:rPr lang="en-US" altLang="zh-CN"/>
              <a:t>Panneer Selvam Santhalingam, Alamin Hosain, Ding Zhang, Parth Pathak, Huzefa Rangwala, Chong Tian, Raja Kushalnagar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Computer Science Department, George Mason University</a:t>
            </a:r>
            <a:endParaRPr lang="en-US" altLang="zh-CN"/>
          </a:p>
          <a:p>
            <a:r>
              <a:rPr lang="en-US" altLang="zh-CN"/>
              <a:t>Department of Science, Technology and Mathematics, Gallaudet University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 bwMode="auto">
          <a:xfrm>
            <a:off x="215862" y="6394817"/>
            <a:ext cx="8753550" cy="307777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p>
            <a:r>
              <a:rPr lang="en-US" altLang="zh-CN" sz="1400" i="1" dirty="0"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rPr>
              <a:t>[The Proceedings of the ACM on Interactive, Mobile, Wearable and Ubiquitous Technologies (IMWUT) 2020]</a:t>
            </a:r>
            <a:endParaRPr lang="zh-CN" altLang="en-US" sz="1400" i="1" dirty="0">
              <a:latin typeface="Helvetica" panose="020B0604020202020204" pitchFamily="34" charset="0"/>
              <a:ea typeface="微软雅黑" panose="020B0503020204020204" pitchFamily="34" charset="-122"/>
              <a:cs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-1"/>
            <a:ext cx="7051675" cy="830317"/>
          </a:xfrm>
        </p:spPr>
        <p:txBody>
          <a:bodyPr/>
          <a:lstStyle/>
          <a:p>
            <a:r>
              <a:rPr lang="en-US" altLang="zh-CN" sz="3200" dirty="0"/>
              <a:t>MOTIVATION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904875"/>
            <a:ext cx="9144000" cy="605212"/>
          </a:xfrm>
        </p:spPr>
        <p:txBody>
          <a:bodyPr/>
          <a:lstStyle/>
          <a:p>
            <a:pPr marL="360045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b="1"/>
              <a:t>An Home </a:t>
            </a:r>
            <a:r>
              <a:rPr lang="en-US" altLang="zh-CN" b="1">
                <a:sym typeface="+mn-ea"/>
              </a:rPr>
              <a:t>assistant </a:t>
            </a:r>
            <a:r>
              <a:rPr lang="en-US" altLang="zh-CN" b="1"/>
              <a:t>for</a:t>
            </a:r>
            <a:r>
              <a:rPr lang="en-US" altLang="zh-CN" b="1">
                <a:sym typeface="+mn-ea"/>
              </a:rPr>
              <a:t> </a:t>
            </a:r>
            <a:r>
              <a:rPr lang="en-US" altLang="zh-CN" b="1"/>
              <a:t>deaf and Hard-of-Hearing (DHH)</a:t>
            </a:r>
            <a:endParaRPr lang="en-US" altLang="zh-CN" b="1"/>
          </a:p>
          <a:p>
            <a:pPr marL="0" indent="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en-US" altLang="zh-CN" b="1"/>
              <a:t>   </a:t>
            </a:r>
            <a:endParaRPr lang="en-US" altLang="zh-CN" b="1"/>
          </a:p>
        </p:txBody>
      </p:sp>
      <p:sp>
        <p:nvSpPr>
          <p:cNvPr id="9" name="矩形 8"/>
          <p:cNvSpPr/>
          <p:nvPr/>
        </p:nvSpPr>
        <p:spPr>
          <a:xfrm>
            <a:off x="-1" y="6413326"/>
            <a:ext cx="9144000" cy="444674"/>
          </a:xfrm>
          <a:prstGeom prst="rect">
            <a:avLst/>
          </a:prstGeom>
          <a:solidFill>
            <a:srgbClr val="082767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Alexander Toshev and Christian Szegedy, “Deeppose: Human pose estimation via deep neural networks,” in Proceedings of the IEEE conference on computer vision and pattern recognition (CVPR), IEEE, 2014, pp. 1653–1660.</a:t>
            </a:r>
            <a:endParaRPr lang="zh-CN" altLang="en-US" sz="100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771020" y="6492875"/>
            <a:ext cx="372979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4BF6D7-EEDA-4C50-B38B-A8F2FE1A78E1}" type="slidenum">
              <a:rPr lang="zh-CN" altLang="en-US" smtClean="0"/>
            </a:fld>
            <a:endParaRPr lang="en-US" altLang="zh-CN" dirty="0"/>
          </a:p>
        </p:txBody>
      </p:sp>
      <p:sp>
        <p:nvSpPr>
          <p:cNvPr id="23" name="内容占位符 2"/>
          <p:cNvSpPr txBox="1"/>
          <p:nvPr/>
        </p:nvSpPr>
        <p:spPr bwMode="auto">
          <a:xfrm>
            <a:off x="0" y="1924050"/>
            <a:ext cx="9144000" cy="282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193040" indent="-360045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defRPr>
            </a:lvl1pPr>
            <a:lvl2pPr marL="417830" indent="-252095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defRPr>
            </a:lvl2pPr>
            <a:lvl3pPr marL="642620" indent="-252095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defRPr>
            </a:lvl3pPr>
            <a:lvl4pPr marL="899795" indent="-252095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defRPr>
            </a:lvl4pPr>
            <a:lvl5pPr marL="1156970" indent="-252095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defRPr>
            </a:lvl5pPr>
            <a:lvl6pPr marL="1414145" indent="-128270" algn="l" defTabSz="5137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320" indent="-128270" algn="l" defTabSz="5137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495" indent="-128270" algn="l" defTabSz="5137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670" indent="-128270" algn="l" defTabSz="5137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45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b="1"/>
              <a:t>Current problems</a:t>
            </a:r>
            <a:endParaRPr lang="en-US" altLang="zh-CN" b="1"/>
          </a:p>
          <a:p>
            <a:pPr marL="792480" lvl="2" indent="-342900"/>
            <a:r>
              <a:rPr lang="en-US" altLang="zh-CN">
                <a:sym typeface="+mn-ea"/>
              </a:rPr>
              <a:t>Voice-controlled interface</a:t>
            </a:r>
            <a:endParaRPr lang="en-US" altLang="zh-CN"/>
          </a:p>
          <a:p>
            <a:pPr marL="792480" lvl="2" indent="-342900"/>
            <a:r>
              <a:rPr lang="en-US" altLang="zh-CN">
                <a:sym typeface="+mn-ea"/>
              </a:rPr>
              <a:t>RGB, infrared: darkness,privacy</a:t>
            </a:r>
            <a:endParaRPr lang="en-US" altLang="zh-CN"/>
          </a:p>
          <a:p>
            <a:pPr marL="792480" lvl="2" indent="-342900"/>
            <a:r>
              <a:rPr lang="en-US" altLang="zh-CN">
                <a:sym typeface="+mn-ea"/>
              </a:rPr>
              <a:t>Wearable sensors: High limitations</a:t>
            </a:r>
            <a:endParaRPr lang="en-US" altLang="zh-CN">
              <a:sym typeface="+mn-ea"/>
            </a:endParaRPr>
          </a:p>
          <a:p>
            <a:pPr marL="792480" lvl="2" indent="-342900"/>
            <a:r>
              <a:rPr lang="en-US">
                <a:sym typeface="+mn-ea"/>
              </a:rPr>
              <a:t>CSI: SLV, low accuracy</a:t>
            </a:r>
            <a:endParaRPr lang="en-US" altLang="zh-CN" sz="1800" b="1"/>
          </a:p>
          <a:p>
            <a:pPr marL="360045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b="1"/>
              <a:t>Contributions:</a:t>
            </a:r>
            <a:endParaRPr lang="en-US" altLang="zh-CN" b="1"/>
          </a:p>
          <a:p>
            <a:pPr marL="792480" lvl="2" indent="-342900"/>
            <a:r>
              <a:rPr lang="en-US"/>
              <a:t>A </a:t>
            </a:r>
            <a:r>
              <a:rPr lang="en-US">
                <a:solidFill>
                  <a:srgbClr val="FF0000"/>
                </a:solidFill>
              </a:rPr>
              <a:t>gesture-based</a:t>
            </a:r>
            <a:r>
              <a:rPr lang="en-US"/>
              <a:t> wake-word detection solution</a:t>
            </a:r>
            <a:endParaRPr lang="en-US"/>
          </a:p>
          <a:p>
            <a:pPr marL="792480" lvl="2" indent="-342900"/>
            <a:r>
              <a:rPr lang="en-US"/>
              <a:t>A novel deep learning approach: ASL + deep learning algorithms</a:t>
            </a:r>
            <a:endParaRPr lang="en-US"/>
          </a:p>
          <a:p>
            <a:pPr marL="792480" lvl="2" indent="-342900"/>
            <a:r>
              <a:rPr lang="en-US"/>
              <a:t>Excellent performance  (</a:t>
            </a:r>
            <a:r>
              <a:rPr lang="en-US">
                <a:solidFill>
                  <a:srgbClr val="FF0000"/>
                </a:solidFill>
              </a:rPr>
              <a:t>87% </a:t>
            </a:r>
            <a:r>
              <a:rPr lang="en-US"/>
              <a:t>average accuracy of sign recognition)</a:t>
            </a:r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979170"/>
            <a:ext cx="8209915" cy="195834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numCol="1" anchor="ctr" anchorCtr="0" compatLnSpc="1"/>
          <a:p>
            <a:pPr algn="l"/>
            <a:r>
              <a:rPr lang="en-US" altLang="zh-CN" sz="2400" b="0" dirty="0" smtClean="0">
                <a:latin typeface="Times New Roman" panose="02020603050405020304" charset="0"/>
                <a:cs typeface="Times New Roman" panose="02020603050405020304" charset="0"/>
              </a:rPr>
              <a:t>ASL:American Sign Language</a:t>
            </a:r>
            <a:endParaRPr lang="en-US" altLang="zh-CN" sz="2400" b="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en-US" altLang="zh-CN" sz="2400" b="0" dirty="0" smtClean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-1"/>
            <a:ext cx="7051675" cy="830317"/>
          </a:xfrm>
        </p:spPr>
        <p:txBody>
          <a:bodyPr/>
          <a:lstStyle/>
          <a:p>
            <a:r>
              <a:rPr lang="en-US" altLang="zh-CN" sz="3200"/>
              <a:t>CHALLENGES</a:t>
            </a:r>
            <a:endParaRPr lang="zh-CN" altLang="en-US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771020" y="6492875"/>
            <a:ext cx="372979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4BF6D7-EEDA-4C50-B38B-A8F2FE1A78E1}" type="slidenum">
              <a:rPr lang="zh-CN" altLang="en-US" smtClean="0"/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0" y="904875"/>
            <a:ext cx="9144000" cy="5588000"/>
          </a:xfrm>
        </p:spPr>
        <p:txBody>
          <a:bodyPr/>
          <a:lstStyle/>
          <a:p>
            <a:pPr marL="360045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b="1">
                <a:solidFill>
                  <a:srgbClr val="FF0000"/>
                </a:solidFill>
              </a:rPr>
              <a:t>Reliable wake-word detection at any location</a:t>
            </a:r>
            <a:r>
              <a:rPr lang="en-US" altLang="zh-CN" b="1"/>
              <a:t>:</a:t>
            </a:r>
            <a:endParaRPr lang="en-US" altLang="zh-CN" b="1"/>
          </a:p>
          <a:p>
            <a:pPr marL="67564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2000"/>
              <a:t>Reliable, Low-delay, everywhere</a:t>
            </a:r>
            <a:endParaRPr lang="en-US" altLang="zh-CN" sz="2000"/>
          </a:p>
          <a:p>
            <a:pPr marL="67564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2000"/>
              <a:t>Tolerance to other people's activities</a:t>
            </a:r>
            <a:endParaRPr lang="en-US" altLang="zh-CN" sz="2000"/>
          </a:p>
          <a:p>
            <a:pPr marL="67564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2000"/>
              <a:t>Solution: </a:t>
            </a:r>
            <a:r>
              <a:rPr lang="en-US" altLang="zh-CN" sz="2000" b="1">
                <a:solidFill>
                  <a:srgbClr val="C00000"/>
                </a:solidFill>
              </a:rPr>
              <a:t>Spatial spectrograms + CNN</a:t>
            </a:r>
            <a:endParaRPr lang="en-US" altLang="zh-CN" sz="2000" b="1">
              <a:solidFill>
                <a:srgbClr val="C00000"/>
              </a:solidFill>
            </a:endParaRPr>
          </a:p>
          <a:p>
            <a:pPr marL="360045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b="1"/>
              <a:t>Scalable ASL sign recognition</a:t>
            </a:r>
            <a:endParaRPr lang="en-US" altLang="zh-CN" b="1"/>
          </a:p>
          <a:p>
            <a:pPr marL="67564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2000"/>
              <a:t>Home assistant —— can r</a:t>
            </a:r>
            <a:r>
              <a:rPr lang="en-US" altLang="zh-CN" sz="2000"/>
              <a:t>ecognize a large number of ASL signs.</a:t>
            </a:r>
            <a:endParaRPr lang="en-US" altLang="zh-CN" sz="2000"/>
          </a:p>
          <a:p>
            <a:pPr marL="67564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2000"/>
              <a:t>Solution: </a:t>
            </a:r>
            <a:r>
              <a:rPr lang="en-US" altLang="zh-CN" sz="2000" b="1">
                <a:solidFill>
                  <a:srgbClr val="C00000"/>
                </a:solidFill>
              </a:rPr>
              <a:t>Spectrograms+multi-task deep learning model</a:t>
            </a:r>
            <a:endParaRPr lang="en-US" altLang="zh-CN" sz="2000" b="1">
              <a:solidFill>
                <a:srgbClr val="C00000"/>
              </a:solidFill>
            </a:endParaRPr>
          </a:p>
          <a:p>
            <a:pPr marL="360045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b="1"/>
              <a:t> mmASL in uncontrolled settings</a:t>
            </a:r>
            <a:endParaRPr lang="en-US" altLang="zh-CN" b="1"/>
          </a:p>
          <a:p>
            <a:pPr marL="67564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2000"/>
              <a:t>Significant variations</a:t>
            </a:r>
            <a:endParaRPr lang="en-US" altLang="zh-CN" sz="2000"/>
          </a:p>
          <a:p>
            <a:pPr marL="67564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2000"/>
              <a:t>Presence of other interfering person, change of environment</a:t>
            </a:r>
            <a:endParaRPr lang="en-US" altLang="zh-CN" sz="2000"/>
          </a:p>
          <a:p>
            <a:pPr marL="67564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2000"/>
              <a:t>Solution: </a:t>
            </a:r>
            <a:r>
              <a:rPr lang="en-US" altLang="zh-CN" sz="2000" b="1">
                <a:solidFill>
                  <a:srgbClr val="C00000"/>
                </a:solidFill>
              </a:rPr>
              <a:t>Large-scale data collection and analysis</a:t>
            </a:r>
            <a:endParaRPr lang="en-US" altLang="zh-CN" sz="2000"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-1"/>
            <a:ext cx="7051675" cy="830317"/>
          </a:xfrm>
        </p:spPr>
        <p:txBody>
          <a:bodyPr/>
          <a:lstStyle/>
          <a:p>
            <a:r>
              <a:rPr lang="en-US" altLang="zh-CN" sz="3200"/>
              <a:t>RELATED WORK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904875"/>
            <a:ext cx="9144000" cy="605212"/>
          </a:xfrm>
        </p:spPr>
        <p:txBody>
          <a:bodyPr/>
          <a:lstStyle/>
          <a:p>
            <a:pPr marL="360045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b="1"/>
              <a:t>mmWave Sensing</a:t>
            </a:r>
            <a:endParaRPr lang="en-US" altLang="zh-CN" b="1"/>
          </a:p>
          <a:p>
            <a:pPr marL="360045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b="1"/>
              <a:t>2.4/5 GHz CSI/RSSI based systems</a:t>
            </a:r>
            <a:endParaRPr lang="en-US" altLang="zh-CN" b="1"/>
          </a:p>
          <a:p>
            <a:pPr marL="360045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b="1"/>
              <a:t>Vision, infrared and other modalities</a:t>
            </a:r>
            <a:endParaRPr lang="en-US" altLang="zh-CN" b="1"/>
          </a:p>
          <a:p>
            <a:pPr marL="360045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endParaRPr lang="en-US" altLang="zh-CN" b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771020" y="6492875"/>
            <a:ext cx="372979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4BF6D7-EEDA-4C50-B38B-A8F2FE1A78E1}" type="slidenum">
              <a:rPr lang="zh-CN" altLang="en-US" smtClean="0"/>
            </a:fld>
            <a:endParaRPr lang="en-US" altLang="zh-CN" dirty="0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85090" y="2790190"/>
          <a:ext cx="8867775" cy="3686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9675"/>
                <a:gridCol w="836295"/>
                <a:gridCol w="1023620"/>
                <a:gridCol w="1022985"/>
                <a:gridCol w="1171575"/>
                <a:gridCol w="1329055"/>
                <a:gridCol w="1132840"/>
                <a:gridCol w="1141730"/>
              </a:tblGrid>
              <a:tr h="6832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System</a:t>
                      </a:r>
                      <a:endParaRPr lang="zh-CN" altLang="en-US"/>
                    </a:p>
                    <a:p>
                      <a:pPr algn="ctr">
                        <a:buNone/>
                      </a:pPr>
                      <a:r>
                        <a:rPr lang="zh-CN" altLang="en-US"/>
                        <a:t>(Modality)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Device</a:t>
                      </a:r>
                      <a:endParaRPr lang="zh-CN" altLang="en-US"/>
                    </a:p>
                    <a:p>
                      <a:pPr algn="ctr">
                        <a:buNone/>
                      </a:pPr>
                      <a:r>
                        <a:rPr lang="zh-CN" altLang="en-US"/>
                        <a:t>Free /</a:t>
                      </a:r>
                      <a:endParaRPr lang="zh-CN" altLang="en-US"/>
                    </a:p>
                    <a:p>
                      <a:pPr algn="ctr">
                        <a:buNone/>
                      </a:pPr>
                      <a:r>
                        <a:rPr lang="zh-CN" altLang="en-US"/>
                        <a:t>Wearable</a:t>
                      </a:r>
                      <a:endParaRPr lang="zh-CN" altLang="en-US"/>
                    </a:p>
                    <a:p>
                      <a:pPr algn="ctr">
                        <a:buNone/>
                      </a:pPr>
                      <a:r>
                        <a:rPr lang="zh-CN" altLang="en-US"/>
                        <a:t>(DF/W)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Other</a:t>
                      </a:r>
                      <a:endParaRPr lang="zh-CN" altLang="en-US"/>
                    </a:p>
                    <a:p>
                      <a:pPr algn="ctr">
                        <a:buNone/>
                      </a:pPr>
                      <a:r>
                        <a:rPr lang="zh-CN" altLang="en-US"/>
                        <a:t>people</a:t>
                      </a:r>
                      <a:endParaRPr lang="zh-CN" altLang="en-US"/>
                    </a:p>
                    <a:p>
                      <a:pPr algn="ctr">
                        <a:buNone/>
                      </a:pPr>
                      <a:r>
                        <a:rPr lang="zh-CN" altLang="en-US"/>
                        <a:t>impact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Environment</a:t>
                      </a:r>
                      <a:endParaRPr lang="zh-CN" altLang="en-US"/>
                    </a:p>
                    <a:p>
                      <a:pPr algn="ctr">
                        <a:buNone/>
                      </a:pPr>
                      <a:r>
                        <a:rPr lang="zh-CN" altLang="en-US"/>
                        <a:t>impact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User</a:t>
                      </a:r>
                      <a:endParaRPr lang="zh-CN" altLang="en-US"/>
                    </a:p>
                    <a:p>
                      <a:pPr algn="ctr">
                        <a:buNone/>
                      </a:pPr>
                      <a:r>
                        <a:rPr lang="zh-CN" altLang="en-US"/>
                        <a:t>position</a:t>
                      </a:r>
                      <a:endParaRPr lang="zh-CN" altLang="en-US"/>
                    </a:p>
                    <a:p>
                      <a:pPr algn="ctr">
                        <a:buNone/>
                      </a:pPr>
                      <a:r>
                        <a:rPr lang="zh-CN" altLang="en-US"/>
                        <a:t>impact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Lighting</a:t>
                      </a:r>
                      <a:endParaRPr lang="zh-CN" altLang="en-US"/>
                    </a:p>
                    <a:p>
                      <a:pPr algn="ctr">
                        <a:buNone/>
                      </a:pPr>
                      <a:r>
                        <a:rPr lang="zh-CN" altLang="en-US"/>
                        <a:t>impact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Wake</a:t>
                      </a:r>
                      <a:endParaRPr lang="zh-CN" altLang="en-US"/>
                    </a:p>
                    <a:p>
                      <a:pPr algn="ctr">
                        <a:buNone/>
                      </a:pPr>
                      <a:r>
                        <a:rPr lang="zh-CN" altLang="en-US"/>
                        <a:t>word</a:t>
                      </a:r>
                      <a:endParaRPr lang="zh-CN" altLang="en-US"/>
                    </a:p>
                    <a:p>
                      <a:pPr algn="ctr">
                        <a:buNone/>
                      </a:pPr>
                      <a:r>
                        <a:rPr lang="zh-CN" altLang="en-US"/>
                        <a:t>Detection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Non</a:t>
                      </a:r>
                      <a:r>
                        <a:rPr lang="en-US" altLang="zh-CN"/>
                        <a:t>-</a:t>
                      </a:r>
                      <a:r>
                        <a:rPr lang="zh-CN" altLang="en-US"/>
                        <a:t>Intrusive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4489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accent3"/>
                          </a:solidFill>
                        </a:rPr>
                        <a:t>RGB Camera</a:t>
                      </a:r>
                      <a:endParaRPr lang="zh-CN" altLang="en-US" sz="1200"/>
                    </a:p>
                    <a:p>
                      <a:pPr algn="ctr">
                        <a:buNone/>
                      </a:pPr>
                      <a:r>
                        <a:rPr lang="zh-CN" altLang="en-US" sz="1200"/>
                        <a:t>[</a:t>
                      </a:r>
                      <a:r>
                        <a:rPr lang="en-US" altLang="zh-CN" sz="1200"/>
                        <a:t>1,2,3,4</a:t>
                      </a:r>
                      <a:r>
                        <a:rPr lang="zh-CN" altLang="en-US" sz="1200"/>
                        <a:t>]</a:t>
                      </a: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DF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Low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Low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Moderate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High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No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No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4737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accent3"/>
                          </a:solidFill>
                        </a:rPr>
                        <a:t>Depth Camera</a:t>
                      </a:r>
                      <a:endParaRPr lang="zh-CN" altLang="en-US" sz="1200"/>
                    </a:p>
                    <a:p>
                      <a:pPr algn="ctr">
                        <a:buNone/>
                      </a:pPr>
                      <a:r>
                        <a:rPr lang="zh-CN" altLang="en-US" sz="1200"/>
                        <a:t>(Kinect)</a:t>
                      </a:r>
                      <a:endParaRPr lang="zh-CN" altLang="en-US" sz="1200"/>
                    </a:p>
                    <a:p>
                      <a:pPr algn="ctr">
                        <a:buNone/>
                      </a:pPr>
                      <a:r>
                        <a:rPr lang="zh-CN" altLang="en-US" sz="1200"/>
                        <a:t>[</a:t>
                      </a:r>
                      <a:r>
                        <a:rPr lang="en-US" altLang="zh-CN" sz="1200"/>
                        <a:t>5,6,7</a:t>
                      </a:r>
                      <a:r>
                        <a:rPr lang="zh-CN" altLang="en-US" sz="1200"/>
                        <a:t>]</a:t>
                      </a: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DF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Low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Low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Moderate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Moderate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No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No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4749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rgbClr val="0070C0"/>
                          </a:solidFill>
                        </a:rPr>
                        <a:t>DeepASL</a:t>
                      </a:r>
                      <a:r>
                        <a:rPr lang="zh-CN" altLang="en-US" sz="1200"/>
                        <a:t>[</a:t>
                      </a:r>
                      <a:r>
                        <a:rPr lang="en-US" altLang="zh-CN" sz="1200"/>
                        <a:t>8</a:t>
                      </a:r>
                      <a:r>
                        <a:rPr lang="zh-CN" altLang="en-US" sz="1200"/>
                        <a:t>]</a:t>
                      </a:r>
                      <a:endParaRPr lang="zh-CN" altLang="en-US" sz="1200"/>
                    </a:p>
                    <a:p>
                      <a:pPr algn="ctr">
                        <a:buNone/>
                      </a:pPr>
                      <a:r>
                        <a:rPr lang="zh-CN" altLang="en-US" sz="1200"/>
                        <a:t>(Leap motion)</a:t>
                      </a: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W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None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10">
                          <a:sym typeface="+mn-ea"/>
                        </a:rPr>
                        <a:t>None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None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None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No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Yes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4679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rgbClr val="0070C0"/>
                          </a:solidFill>
                        </a:rPr>
                        <a:t>SignSpeaker</a:t>
                      </a:r>
                      <a:endParaRPr lang="zh-CN" altLang="en-US" sz="1200"/>
                    </a:p>
                    <a:p>
                      <a:pPr algn="ctr">
                        <a:buNone/>
                      </a:pPr>
                      <a:r>
                        <a:rPr lang="zh-CN" altLang="en-US" sz="1200"/>
                        <a:t> [</a:t>
                      </a:r>
                      <a:r>
                        <a:rPr lang="en-US" altLang="zh-CN" sz="1200"/>
                        <a:t>9</a:t>
                      </a:r>
                      <a:r>
                        <a:rPr lang="zh-CN" altLang="en-US" sz="1200"/>
                        <a:t>](IMU)</a:t>
                      </a: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W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None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10">
                          <a:sym typeface="+mn-ea"/>
                        </a:rPr>
                        <a:t>None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None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None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No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Yes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4667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rgbClr val="7030A0"/>
                          </a:solidFill>
                        </a:rPr>
                        <a:t>SignFI </a:t>
                      </a:r>
                      <a:r>
                        <a:rPr lang="zh-CN" altLang="en-US" sz="1200"/>
                        <a:t>[</a:t>
                      </a:r>
                      <a:r>
                        <a:rPr lang="en-US" altLang="zh-CN" sz="1200"/>
                        <a:t>10</a:t>
                      </a:r>
                      <a:r>
                        <a:rPr lang="zh-CN" altLang="en-US" sz="1200"/>
                        <a:t>]</a:t>
                      </a:r>
                      <a:endParaRPr lang="zh-CN" altLang="en-US" sz="1200"/>
                    </a:p>
                    <a:p>
                      <a:pPr algn="ctr">
                        <a:buNone/>
                      </a:pPr>
                      <a:r>
                        <a:rPr lang="zh-CN" altLang="en-US" sz="1200"/>
                        <a:t>(WiFi CSI)</a:t>
                      </a: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DF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High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High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High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10">
                          <a:sym typeface="+mn-ea"/>
                        </a:rPr>
                        <a:t>None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No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Yes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4686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</a:rPr>
                        <a:t>mmASL</a:t>
                      </a:r>
                      <a:endParaRPr lang="zh-CN" altLang="en-US" sz="1200">
                        <a:solidFill>
                          <a:srgbClr val="FF0000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</a:rPr>
                        <a:t>(mmWave)</a:t>
                      </a:r>
                      <a:endParaRPr lang="zh-CN" altLang="en-US" sz="1200">
                        <a:solidFill>
                          <a:srgbClr val="FF0000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DF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Low to</a:t>
                      </a:r>
                      <a:endParaRPr lang="zh-CN" altLang="en-US"/>
                    </a:p>
                    <a:p>
                      <a:pPr algn="ctr">
                        <a:buNone/>
                      </a:pPr>
                      <a:r>
                        <a:rPr lang="zh-CN" altLang="en-US"/>
                        <a:t>Moderate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Low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Moderate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10">
                          <a:sym typeface="+mn-ea"/>
                        </a:rPr>
                        <a:t>None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Yes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Yes</a:t>
                      </a:r>
                      <a:endParaRPr lang="zh-CN" altLang="en-US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771020" y="6492875"/>
            <a:ext cx="372979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4BF6D7-EEDA-4C50-B38B-A8F2FE1A78E1}" type="slidenum">
              <a:rPr lang="zh-CN" altLang="en-US" smtClean="0"/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0" y="904875"/>
            <a:ext cx="9144000" cy="605212"/>
          </a:xfrm>
        </p:spPr>
        <p:txBody>
          <a:bodyPr/>
          <a:lstStyle/>
          <a:p>
            <a:pPr marL="360045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b="1" dirty="0"/>
              <a:t>System overview</a:t>
            </a:r>
            <a:endParaRPr lang="en-US" altLang="zh-CN" b="1" dirty="0"/>
          </a:p>
        </p:txBody>
      </p:sp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1066800" y="-1"/>
            <a:ext cx="7051675" cy="830317"/>
          </a:xfrm>
        </p:spPr>
        <p:txBody>
          <a:bodyPr/>
          <a:lstStyle/>
          <a:p>
            <a:r>
              <a:rPr lang="en-US" altLang="zh-CN" sz="3200"/>
              <a:t>SYSTEM DESIGN</a:t>
            </a:r>
            <a:endParaRPr lang="zh-CN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815" y="1510030"/>
            <a:ext cx="8087995" cy="46196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-1"/>
            <a:ext cx="7051675" cy="830317"/>
          </a:xfrm>
        </p:spPr>
        <p:txBody>
          <a:bodyPr/>
          <a:lstStyle/>
          <a:p>
            <a:r>
              <a:rPr lang="en-US" altLang="zh-CN" sz="3200"/>
              <a:t>SYSTEM DESIGN</a:t>
            </a:r>
            <a:endParaRPr lang="zh-CN" altLang="en-US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771020" y="6492875"/>
            <a:ext cx="372979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4BF6D7-EEDA-4C50-B38B-A8F2FE1A78E1}" type="slidenum">
              <a:rPr lang="zh-CN" altLang="en-US" smtClean="0"/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0" y="904875"/>
            <a:ext cx="9144000" cy="5588000"/>
          </a:xfrm>
        </p:spPr>
        <p:txBody>
          <a:bodyPr/>
          <a:lstStyle/>
          <a:p>
            <a:pPr marL="360045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b="1"/>
              <a:t> Implementation</a:t>
            </a:r>
            <a:endParaRPr lang="en-US" altLang="zh-CN" b="1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95605" y="1510030"/>
            <a:ext cx="3828415" cy="23190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05" y="3829050"/>
            <a:ext cx="7560310" cy="26638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023995" y="183007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numCol="1" anchor="ctr" anchorCtr="0" compatLnSpc="1"/>
          <a:p>
            <a:pPr algn="l"/>
            <a:r>
              <a:rPr lang="en-US" altLang="zh-CN" sz="2400" b="0" dirty="0" smtClean="0"/>
              <a:t>Fig. 1. Platform Overview</a:t>
            </a:r>
            <a:endParaRPr lang="en-US" altLang="zh-CN" sz="2400" b="0" dirty="0" smtClean="0"/>
          </a:p>
        </p:txBody>
      </p:sp>
      <p:sp>
        <p:nvSpPr>
          <p:cNvPr id="11" name="文本框 10"/>
          <p:cNvSpPr txBox="1"/>
          <p:nvPr/>
        </p:nvSpPr>
        <p:spPr>
          <a:xfrm>
            <a:off x="4789170" y="308229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numCol="1" anchor="ctr" anchorCtr="0" compatLnSpc="1"/>
          <a:p>
            <a:pPr algn="l"/>
            <a:r>
              <a:rPr lang="en-US" altLang="zh-CN" sz="2400" b="0" dirty="0" smtClean="0"/>
              <a:t>Fig. 2. Processing pipelines</a:t>
            </a:r>
            <a:endParaRPr lang="en-US" altLang="zh-CN" sz="2400" b="0" dirty="0" smtClean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771020" y="6492875"/>
            <a:ext cx="372979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4BF6D7-EEDA-4C50-B38B-A8F2FE1A78E1}" type="slidenum">
              <a:rPr lang="zh-CN" altLang="en-US" smtClean="0"/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0" y="904875"/>
            <a:ext cx="9144000" cy="605212"/>
          </a:xfrm>
        </p:spPr>
        <p:txBody>
          <a:bodyPr/>
          <a:lstStyle/>
          <a:p>
            <a:pPr marL="0" lvl="1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b="1"/>
              <a:t> </a:t>
            </a:r>
            <a:r>
              <a:rPr lang="en-US" altLang="zh-CN" b="1">
                <a:sym typeface="+mn-ea"/>
              </a:rPr>
              <a:t>Feasibility Study</a:t>
            </a:r>
            <a:endParaRPr lang="en-US" altLang="zh-CN" b="1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None/>
            </a:pPr>
            <a:endParaRPr lang="en-US" altLang="zh-CN" b="1"/>
          </a:p>
          <a:p>
            <a:pPr marL="971550" lvl="1" indent="-5143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altLang="zh-CN" b="1">
              <a:solidFill>
                <a:schemeClr val="tx1"/>
              </a:solidFill>
            </a:endParaRPr>
          </a:p>
          <a:p>
            <a:pPr marL="971550" lvl="1" indent="-5143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altLang="zh-CN" b="1">
              <a:solidFill>
                <a:schemeClr val="tx1"/>
              </a:solidFill>
            </a:endParaRPr>
          </a:p>
          <a:p>
            <a:pPr marL="971550" lvl="1" indent="-5143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altLang="zh-CN" b="1">
              <a:solidFill>
                <a:schemeClr val="tx1"/>
              </a:solidFill>
            </a:endParaRPr>
          </a:p>
          <a:p>
            <a:pPr marL="971550" lvl="1" indent="-5143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altLang="zh-CN" b="1">
              <a:solidFill>
                <a:schemeClr val="tx1"/>
              </a:solidFill>
            </a:endParaRPr>
          </a:p>
          <a:p>
            <a:pPr marL="971550" lvl="1" indent="-514350">
              <a:lnSpc>
                <a:spcPct val="150000"/>
              </a:lnSpc>
              <a:buClr>
                <a:srgbClr val="C00000"/>
              </a:buClr>
            </a:pPr>
            <a:endParaRPr lang="en-US" altLang="zh-CN" b="1">
              <a:solidFill>
                <a:schemeClr val="tx1"/>
              </a:solidFill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066800" y="-1"/>
            <a:ext cx="7051675" cy="830317"/>
          </a:xfrm>
        </p:spPr>
        <p:txBody>
          <a:bodyPr/>
          <a:lstStyle/>
          <a:p>
            <a:r>
              <a:rPr lang="en-US" altLang="zh-CN" sz="3200">
                <a:sym typeface="+mn-ea"/>
              </a:rPr>
              <a:t>RECONGINZING ASL SIGNS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630" y="1510030"/>
            <a:ext cx="7981950" cy="647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lum contrast="82000"/>
          </a:blip>
          <a:stretch>
            <a:fillRect/>
          </a:stretch>
        </p:blipFill>
        <p:spPr>
          <a:xfrm>
            <a:off x="393700" y="2544445"/>
            <a:ext cx="8132445" cy="2009775"/>
          </a:xfrm>
          <a:prstGeom prst="rect">
            <a:avLst/>
          </a:prstGeom>
        </p:spPr>
      </p:pic>
      <p:cxnSp>
        <p:nvCxnSpPr>
          <p:cNvPr id="7" name="直接箭头连接符 6"/>
          <p:cNvCxnSpPr>
            <a:stCxn id="3" idx="2"/>
            <a:endCxn id="6" idx="0"/>
          </p:cNvCxnSpPr>
          <p:nvPr/>
        </p:nvCxnSpPr>
        <p:spPr>
          <a:xfrm>
            <a:off x="4459605" y="2157730"/>
            <a:ext cx="635" cy="3867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lum contrast="42000"/>
          </a:blip>
          <a:stretch>
            <a:fillRect/>
          </a:stretch>
        </p:blipFill>
        <p:spPr>
          <a:xfrm>
            <a:off x="3582035" y="4955540"/>
            <a:ext cx="5041265" cy="14516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lum contrast="36000"/>
          </a:blip>
          <a:stretch>
            <a:fillRect/>
          </a:stretch>
        </p:blipFill>
        <p:spPr>
          <a:xfrm>
            <a:off x="468630" y="4956175"/>
            <a:ext cx="2902585" cy="1512570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>
          <a:xfrm>
            <a:off x="4460240" y="4650740"/>
            <a:ext cx="635" cy="3867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771020" y="6492875"/>
            <a:ext cx="372979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4BF6D7-EEDA-4C50-B38B-A8F2FE1A78E1}" type="slidenum">
              <a:rPr lang="zh-CN" altLang="en-US" smtClean="0"/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0" y="904875"/>
            <a:ext cx="9144000" cy="605212"/>
          </a:xfrm>
        </p:spPr>
        <p:txBody>
          <a:bodyPr/>
          <a:lstStyle/>
          <a:p>
            <a:pPr marL="0" lvl="1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b="1"/>
              <a:t> ASL Phonological Properties in Spectrograms</a:t>
            </a:r>
            <a:endParaRPr lang="en-US" altLang="zh-CN" b="1"/>
          </a:p>
          <a:p>
            <a:pPr marL="548005" lvl="2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sz="2400" b="1">
                <a:solidFill>
                  <a:srgbClr val="FF0000"/>
                </a:solidFill>
                <a:sym typeface="+mn-ea"/>
              </a:rPr>
              <a:t>Repetitive</a:t>
            </a:r>
            <a:r>
              <a:rPr lang="en-US" altLang="zh-CN" sz="2400" b="1">
                <a:sym typeface="+mn-ea"/>
              </a:rPr>
              <a:t> + 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motion direction</a:t>
            </a:r>
            <a:endParaRPr lang="en-US" altLang="zh-CN" sz="2400" b="1">
              <a:solidFill>
                <a:srgbClr val="FF0000"/>
              </a:solidFill>
              <a:sym typeface="+mn-ea"/>
            </a:endParaRPr>
          </a:p>
          <a:p>
            <a:pPr marL="548005" lvl="2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altLang="zh-CN" sz="2400" b="1">
              <a:solidFill>
                <a:srgbClr val="FF0000"/>
              </a:solidFill>
              <a:sym typeface="+mn-ea"/>
            </a:endParaRPr>
          </a:p>
          <a:p>
            <a:pPr marL="548005" lvl="2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altLang="zh-CN" sz="2400" b="1">
              <a:solidFill>
                <a:srgbClr val="FF0000"/>
              </a:solidFill>
              <a:sym typeface="+mn-ea"/>
            </a:endParaRPr>
          </a:p>
          <a:p>
            <a:pPr marL="548005" lvl="2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altLang="zh-CN" sz="2400" b="1">
              <a:solidFill>
                <a:srgbClr val="FF0000"/>
              </a:solidFill>
              <a:sym typeface="+mn-ea"/>
            </a:endParaRPr>
          </a:p>
          <a:p>
            <a:pPr marL="0" lvl="1" indent="-252095">
              <a:lnSpc>
                <a:spcPct val="150000"/>
              </a:lnSpc>
              <a:buClr>
                <a:srgbClr val="C00000"/>
              </a:buClr>
              <a:buFont typeface="Wingdings" panose="05000000000000000000" charset="0"/>
              <a:buChar char="p"/>
            </a:pPr>
            <a:r>
              <a:rPr lang="en-US" altLang="zh-CN" b="1">
                <a:sym typeface="+mn-ea"/>
              </a:rPr>
              <a:t>  Multitask Learning Model</a:t>
            </a:r>
            <a:endParaRPr lang="en-US" altLang="zh-CN" b="1">
              <a:sym typeface="+mn-ea"/>
            </a:endParaRPr>
          </a:p>
          <a:p>
            <a:pPr marL="548005" lvl="2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accent2"/>
                </a:solidFill>
                <a:sym typeface="+mn-ea"/>
              </a:rPr>
              <a:t>Main task</a:t>
            </a:r>
            <a:r>
              <a:rPr lang="en-US" altLang="zh-CN" b="1">
                <a:solidFill>
                  <a:schemeClr val="tx1"/>
                </a:solidFill>
                <a:sym typeface="+mn-ea"/>
              </a:rPr>
              <a:t>: ASL sign recognition</a:t>
            </a:r>
            <a:endParaRPr lang="en-US" altLang="zh-CN" b="1">
              <a:solidFill>
                <a:schemeClr val="tx1"/>
              </a:solidFill>
              <a:sym typeface="+mn-ea"/>
            </a:endParaRPr>
          </a:p>
          <a:p>
            <a:pPr marL="548005" lvl="2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altLang="zh-CN" b="1">
              <a:solidFill>
                <a:schemeClr val="tx1"/>
              </a:solidFill>
              <a:sym typeface="+mn-ea"/>
            </a:endParaRPr>
          </a:p>
          <a:p>
            <a:pPr marL="548005" lvl="2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sym typeface="+mn-ea"/>
              </a:rPr>
              <a:t>Auxiliary tasks:</a:t>
            </a:r>
            <a:r>
              <a:rPr lang="en-US" altLang="zh-CN" sz="1600" b="1">
                <a:solidFill>
                  <a:srgbClr val="FF0000"/>
                </a:solidFill>
                <a:sym typeface="+mn-ea"/>
              </a:rPr>
              <a:t>Repetitive</a:t>
            </a:r>
            <a:r>
              <a:rPr lang="en-US" altLang="zh-CN" sz="1600" b="1">
                <a:sym typeface="+mn-ea"/>
              </a:rPr>
              <a:t>, </a:t>
            </a:r>
            <a:r>
              <a:rPr lang="en-US" altLang="zh-CN" sz="1600" b="1">
                <a:solidFill>
                  <a:srgbClr val="FF0000"/>
                </a:solidFill>
                <a:sym typeface="+mn-ea"/>
              </a:rPr>
              <a:t>motion direction</a:t>
            </a:r>
            <a:endParaRPr lang="en-US" altLang="zh-CN" sz="1400" b="1">
              <a:solidFill>
                <a:srgbClr val="FF0000"/>
              </a:solidFill>
              <a:sym typeface="+mn-ea"/>
            </a:endParaRPr>
          </a:p>
          <a:p>
            <a:pPr marL="548005" lvl="2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altLang="zh-CN" b="1">
              <a:solidFill>
                <a:schemeClr val="tx1"/>
              </a:solidFill>
              <a:sym typeface="+mn-ea"/>
            </a:endParaRPr>
          </a:p>
          <a:p>
            <a:pPr marL="548005" lvl="2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altLang="zh-CN" b="1">
              <a:solidFill>
                <a:schemeClr val="tx1"/>
              </a:solidFill>
              <a:sym typeface="+mn-ea"/>
            </a:endParaRPr>
          </a:p>
          <a:p>
            <a:pPr marL="971550" lvl="1" indent="-5143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altLang="zh-CN" b="1">
              <a:solidFill>
                <a:schemeClr val="tx1"/>
              </a:solidFill>
            </a:endParaRPr>
          </a:p>
          <a:p>
            <a:pPr marL="971550" lvl="1" indent="-5143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altLang="zh-CN" b="1">
              <a:solidFill>
                <a:schemeClr val="tx1"/>
              </a:solidFill>
            </a:endParaRPr>
          </a:p>
          <a:p>
            <a:pPr marL="971550" lvl="1" indent="-5143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altLang="zh-CN" b="1">
              <a:solidFill>
                <a:schemeClr val="tx1"/>
              </a:solidFill>
            </a:endParaRPr>
          </a:p>
          <a:p>
            <a:pPr marL="971550" lvl="1" indent="-5143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altLang="zh-CN" b="1">
              <a:solidFill>
                <a:schemeClr val="tx1"/>
              </a:solidFill>
            </a:endParaRPr>
          </a:p>
          <a:p>
            <a:pPr marL="971550" lvl="1" indent="-514350">
              <a:lnSpc>
                <a:spcPct val="150000"/>
              </a:lnSpc>
              <a:buClr>
                <a:srgbClr val="C00000"/>
              </a:buClr>
            </a:pPr>
            <a:endParaRPr lang="en-US" altLang="zh-CN" b="1">
              <a:solidFill>
                <a:schemeClr val="tx1"/>
              </a:solidFill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066800" y="-1"/>
            <a:ext cx="7051675" cy="830317"/>
          </a:xfrm>
        </p:spPr>
        <p:txBody>
          <a:bodyPr/>
          <a:lstStyle/>
          <a:p>
            <a:r>
              <a:rPr lang="en-US" altLang="zh-CN" sz="3200">
                <a:sym typeface="+mn-ea"/>
              </a:rPr>
              <a:t>RECONGINZING ASL SIGNS</a:t>
            </a:r>
            <a:endParaRPr lang="zh-CN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lum contrast="60000"/>
          </a:blip>
          <a:stretch>
            <a:fillRect/>
          </a:stretch>
        </p:blipFill>
        <p:spPr>
          <a:xfrm>
            <a:off x="671830" y="2125345"/>
            <a:ext cx="7172960" cy="21101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840" y="4032885"/>
            <a:ext cx="3947160" cy="2365375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 flipV="1">
            <a:off x="2637790" y="5190490"/>
            <a:ext cx="0" cy="5842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708910" y="5050155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numCol="1" anchor="ctr" anchorCtr="0" compatLnSpc="1"/>
          <a:p>
            <a:pPr algn="l"/>
            <a:r>
              <a:rPr lang="zh-CN" altLang="en-US" sz="2000" b="1" dirty="0" smtClean="0">
                <a:solidFill>
                  <a:schemeClr val="accent1"/>
                </a:solidFill>
              </a:rPr>
              <a:t>enhance</a:t>
            </a:r>
            <a:endParaRPr lang="zh-CN" altLang="en-US" sz="2000" b="1" dirty="0" smtClean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4451cb86-d785-4891-9ec6-4c40e1365cfe}"/>
</p:tagLst>
</file>

<file path=ppt/tags/tag2.xml><?xml version="1.0" encoding="utf-8"?>
<p:tagLst xmlns:p="http://schemas.openxmlformats.org/presentationml/2006/main">
  <p:tag name="KSO_WM_UNIT_PLACING_PICTURE_USER_VIEWPORT" val="{&quot;height&quot;:6045,&quot;width&quot;:8910}"/>
</p:tagLst>
</file>

<file path=ppt/theme/theme1.xml><?xml version="1.0" encoding="utf-8"?>
<a:theme xmlns:a="http://schemas.openxmlformats.org/drawingml/2006/main" name="hust_sc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>
          <a:noFill/>
        </a:ln>
      </a:spPr>
      <a:bodyPr vert="horz" wrap="square" lIns="91440" tIns="45720" rIns="91440" bIns="45720" numCol="1" anchor="ctr" anchorCtr="0" compatLnSpc="1"/>
      <a:lstStyle>
        <a:defPPr>
          <a:defRPr sz="2000" b="0"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3643</Words>
  <Application>WPS 演示</Application>
  <PresentationFormat>全屏显示(4:3)</PresentationFormat>
  <Paragraphs>336</Paragraphs>
  <Slides>17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Arial</vt:lpstr>
      <vt:lpstr>宋体</vt:lpstr>
      <vt:lpstr>Wingdings</vt:lpstr>
      <vt:lpstr>Helvetica</vt:lpstr>
      <vt:lpstr>Calibri</vt:lpstr>
      <vt:lpstr>微软雅黑</vt:lpstr>
      <vt:lpstr>Times New Roman</vt:lpstr>
      <vt:lpstr>Arial Unicode MS</vt:lpstr>
      <vt:lpstr>等线</vt:lpstr>
      <vt:lpstr>Wingdings</vt:lpstr>
      <vt:lpstr>等线 Light</vt:lpstr>
      <vt:lpstr>hust_scts</vt:lpstr>
      <vt:lpstr>Progress Report (26th Week)</vt:lpstr>
      <vt:lpstr>Environment-Independent ASL Gesture Recognition Using 60 GHz Millimeter-wave Signals</vt:lpstr>
      <vt:lpstr>MOTIVATION</vt:lpstr>
      <vt:lpstr>CHALLENGES</vt:lpstr>
      <vt:lpstr>RELATED WORK</vt:lpstr>
      <vt:lpstr>SYSTEM DESIGN</vt:lpstr>
      <vt:lpstr>SYSTEM DESIGN</vt:lpstr>
      <vt:lpstr>SYSTEM DESIGN</vt:lpstr>
      <vt:lpstr>RECONGINZING ASL SIGNS</vt:lpstr>
      <vt:lpstr>WAKE WORD RECOGNITION</vt:lpstr>
      <vt:lpstr>SYSTEM DESIGN</vt:lpstr>
      <vt:lpstr>EVALUATION</vt:lpstr>
      <vt:lpstr>EVALUATION</vt:lpstr>
      <vt:lpstr>EVALUATION</vt:lpstr>
      <vt:lpstr>EVALUATION</vt:lpstr>
      <vt:lpstr>INSPIRATION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工作总结</dc:title>
  <dc:creator>admin</dc:creator>
  <cp:lastModifiedBy>hulimatata</cp:lastModifiedBy>
  <cp:revision>8477</cp:revision>
  <dcterms:created xsi:type="dcterms:W3CDTF">2016-11-25T02:43:00Z</dcterms:created>
  <dcterms:modified xsi:type="dcterms:W3CDTF">2020-07-23T08:53:11Z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